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86" r:id="rId2"/>
    <p:sldId id="284" r:id="rId3"/>
    <p:sldId id="265" r:id="rId4"/>
    <p:sldId id="257" r:id="rId5"/>
    <p:sldId id="282" r:id="rId6"/>
    <p:sldId id="258" r:id="rId7"/>
    <p:sldId id="259" r:id="rId8"/>
    <p:sldId id="260" r:id="rId9"/>
    <p:sldId id="261" r:id="rId10"/>
    <p:sldId id="262" r:id="rId11"/>
    <p:sldId id="263" r:id="rId12"/>
    <p:sldId id="264" r:id="rId13"/>
    <p:sldId id="266" r:id="rId14"/>
    <p:sldId id="267" r:id="rId15"/>
    <p:sldId id="271" r:id="rId16"/>
    <p:sldId id="272" r:id="rId17"/>
    <p:sldId id="268" r:id="rId18"/>
    <p:sldId id="269" r:id="rId19"/>
    <p:sldId id="270" r:id="rId20"/>
    <p:sldId id="283" r:id="rId21"/>
    <p:sldId id="274" r:id="rId22"/>
    <p:sldId id="280" r:id="rId23"/>
    <p:sldId id="273" r:id="rId24"/>
    <p:sldId id="289" r:id="rId25"/>
    <p:sldId id="275" r:id="rId26"/>
    <p:sldId id="279" r:id="rId27"/>
    <p:sldId id="276" r:id="rId28"/>
    <p:sldId id="287" r:id="rId29"/>
    <p:sldId id="277" r:id="rId30"/>
    <p:sldId id="281" r:id="rId31"/>
    <p:sldId id="278" r:id="rId32"/>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7" d="100"/>
          <a:sy n="67" d="100"/>
        </p:scale>
        <p:origin x="-606"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28A209CC-99D1-4FF1-B5C9-1EA0A1EC7DC9}" type="datetimeFigureOut">
              <a:rPr lang="fa-IR" smtClean="0"/>
              <a:pPr/>
              <a:t>1438/10/14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064DB6D-3073-42BD-A36F-59843F94C5EC}" type="slidenum">
              <a:rPr lang="fa-IR" smtClean="0"/>
              <a:pPr/>
              <a:t>‹#›</a:t>
            </a:fld>
            <a:endParaRPr lang="fa-IR"/>
          </a:p>
        </p:txBody>
      </p:sp>
    </p:spTree>
    <p:extLst>
      <p:ext uri="{BB962C8B-B14F-4D97-AF65-F5344CB8AC3E}">
        <p14:creationId xmlns:p14="http://schemas.microsoft.com/office/powerpoint/2010/main" val="22865348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28A209CC-99D1-4FF1-B5C9-1EA0A1EC7DC9}" type="datetimeFigureOut">
              <a:rPr lang="fa-IR" smtClean="0"/>
              <a:pPr/>
              <a:t>1438/10/14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064DB6D-3073-42BD-A36F-59843F94C5EC}" type="slidenum">
              <a:rPr lang="fa-IR" smtClean="0"/>
              <a:pPr/>
              <a:t>‹#›</a:t>
            </a:fld>
            <a:endParaRPr lang="fa-IR"/>
          </a:p>
        </p:txBody>
      </p:sp>
    </p:spTree>
    <p:extLst>
      <p:ext uri="{BB962C8B-B14F-4D97-AF65-F5344CB8AC3E}">
        <p14:creationId xmlns:p14="http://schemas.microsoft.com/office/powerpoint/2010/main" val="6909066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28A209CC-99D1-4FF1-B5C9-1EA0A1EC7DC9}" type="datetimeFigureOut">
              <a:rPr lang="fa-IR" smtClean="0"/>
              <a:pPr/>
              <a:t>1438/10/14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064DB6D-3073-42BD-A36F-59843F94C5EC}" type="slidenum">
              <a:rPr lang="fa-IR" smtClean="0"/>
              <a:pPr/>
              <a:t>‹#›</a:t>
            </a:fld>
            <a:endParaRPr lang="fa-IR"/>
          </a:p>
        </p:txBody>
      </p:sp>
    </p:spTree>
    <p:extLst>
      <p:ext uri="{BB962C8B-B14F-4D97-AF65-F5344CB8AC3E}">
        <p14:creationId xmlns:p14="http://schemas.microsoft.com/office/powerpoint/2010/main" val="13832680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28A209CC-99D1-4FF1-B5C9-1EA0A1EC7DC9}" type="datetimeFigureOut">
              <a:rPr lang="fa-IR" smtClean="0"/>
              <a:pPr/>
              <a:t>1438/10/14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064DB6D-3073-42BD-A36F-59843F94C5EC}" type="slidenum">
              <a:rPr lang="fa-IR" smtClean="0"/>
              <a:pPr/>
              <a:t>‹#›</a:t>
            </a:fld>
            <a:endParaRPr lang="fa-IR"/>
          </a:p>
        </p:txBody>
      </p:sp>
    </p:spTree>
    <p:extLst>
      <p:ext uri="{BB962C8B-B14F-4D97-AF65-F5344CB8AC3E}">
        <p14:creationId xmlns:p14="http://schemas.microsoft.com/office/powerpoint/2010/main" val="1516656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8A209CC-99D1-4FF1-B5C9-1EA0A1EC7DC9}" type="datetimeFigureOut">
              <a:rPr lang="fa-IR" smtClean="0"/>
              <a:pPr/>
              <a:t>1438/10/14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064DB6D-3073-42BD-A36F-59843F94C5EC}" type="slidenum">
              <a:rPr lang="fa-IR" smtClean="0"/>
              <a:pPr/>
              <a:t>‹#›</a:t>
            </a:fld>
            <a:endParaRPr lang="fa-IR"/>
          </a:p>
        </p:txBody>
      </p:sp>
    </p:spTree>
    <p:extLst>
      <p:ext uri="{BB962C8B-B14F-4D97-AF65-F5344CB8AC3E}">
        <p14:creationId xmlns:p14="http://schemas.microsoft.com/office/powerpoint/2010/main" val="20388101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28A209CC-99D1-4FF1-B5C9-1EA0A1EC7DC9}" type="datetimeFigureOut">
              <a:rPr lang="fa-IR" smtClean="0"/>
              <a:pPr/>
              <a:t>1438/10/14</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064DB6D-3073-42BD-A36F-59843F94C5EC}" type="slidenum">
              <a:rPr lang="fa-IR" smtClean="0"/>
              <a:pPr/>
              <a:t>‹#›</a:t>
            </a:fld>
            <a:endParaRPr lang="fa-IR"/>
          </a:p>
        </p:txBody>
      </p:sp>
    </p:spTree>
    <p:extLst>
      <p:ext uri="{BB962C8B-B14F-4D97-AF65-F5344CB8AC3E}">
        <p14:creationId xmlns:p14="http://schemas.microsoft.com/office/powerpoint/2010/main" val="1991480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28A209CC-99D1-4FF1-B5C9-1EA0A1EC7DC9}" type="datetimeFigureOut">
              <a:rPr lang="fa-IR" smtClean="0"/>
              <a:pPr/>
              <a:t>1438/10/14</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3064DB6D-3073-42BD-A36F-59843F94C5EC}" type="slidenum">
              <a:rPr lang="fa-IR" smtClean="0"/>
              <a:pPr/>
              <a:t>‹#›</a:t>
            </a:fld>
            <a:endParaRPr lang="fa-IR"/>
          </a:p>
        </p:txBody>
      </p:sp>
    </p:spTree>
    <p:extLst>
      <p:ext uri="{BB962C8B-B14F-4D97-AF65-F5344CB8AC3E}">
        <p14:creationId xmlns:p14="http://schemas.microsoft.com/office/powerpoint/2010/main" val="9389378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28A209CC-99D1-4FF1-B5C9-1EA0A1EC7DC9}" type="datetimeFigureOut">
              <a:rPr lang="fa-IR" smtClean="0"/>
              <a:pPr/>
              <a:t>1438/10/14</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3064DB6D-3073-42BD-A36F-59843F94C5EC}" type="slidenum">
              <a:rPr lang="fa-IR" smtClean="0"/>
              <a:pPr/>
              <a:t>‹#›</a:t>
            </a:fld>
            <a:endParaRPr lang="fa-IR"/>
          </a:p>
        </p:txBody>
      </p:sp>
    </p:spTree>
    <p:extLst>
      <p:ext uri="{BB962C8B-B14F-4D97-AF65-F5344CB8AC3E}">
        <p14:creationId xmlns:p14="http://schemas.microsoft.com/office/powerpoint/2010/main" val="1112485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A209CC-99D1-4FF1-B5C9-1EA0A1EC7DC9}" type="datetimeFigureOut">
              <a:rPr lang="fa-IR" smtClean="0"/>
              <a:pPr/>
              <a:t>1438/10/14</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3064DB6D-3073-42BD-A36F-59843F94C5EC}" type="slidenum">
              <a:rPr lang="fa-IR" smtClean="0"/>
              <a:pPr/>
              <a:t>‹#›</a:t>
            </a:fld>
            <a:endParaRPr lang="fa-IR"/>
          </a:p>
        </p:txBody>
      </p:sp>
    </p:spTree>
    <p:extLst>
      <p:ext uri="{BB962C8B-B14F-4D97-AF65-F5344CB8AC3E}">
        <p14:creationId xmlns:p14="http://schemas.microsoft.com/office/powerpoint/2010/main" val="21019870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A209CC-99D1-4FF1-B5C9-1EA0A1EC7DC9}" type="datetimeFigureOut">
              <a:rPr lang="fa-IR" smtClean="0"/>
              <a:pPr/>
              <a:t>1438/10/14</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064DB6D-3073-42BD-A36F-59843F94C5EC}" type="slidenum">
              <a:rPr lang="fa-IR" smtClean="0"/>
              <a:pPr/>
              <a:t>‹#›</a:t>
            </a:fld>
            <a:endParaRPr lang="fa-IR"/>
          </a:p>
        </p:txBody>
      </p:sp>
    </p:spTree>
    <p:extLst>
      <p:ext uri="{BB962C8B-B14F-4D97-AF65-F5344CB8AC3E}">
        <p14:creationId xmlns:p14="http://schemas.microsoft.com/office/powerpoint/2010/main" val="12325309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A209CC-99D1-4FF1-B5C9-1EA0A1EC7DC9}" type="datetimeFigureOut">
              <a:rPr lang="fa-IR" smtClean="0"/>
              <a:pPr/>
              <a:t>1438/10/14</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064DB6D-3073-42BD-A36F-59843F94C5EC}" type="slidenum">
              <a:rPr lang="fa-IR" smtClean="0"/>
              <a:pPr/>
              <a:t>‹#›</a:t>
            </a:fld>
            <a:endParaRPr lang="fa-IR"/>
          </a:p>
        </p:txBody>
      </p:sp>
    </p:spTree>
    <p:extLst>
      <p:ext uri="{BB962C8B-B14F-4D97-AF65-F5344CB8AC3E}">
        <p14:creationId xmlns:p14="http://schemas.microsoft.com/office/powerpoint/2010/main" val="1598915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28A209CC-99D1-4FF1-B5C9-1EA0A1EC7DC9}" type="datetimeFigureOut">
              <a:rPr lang="fa-IR" smtClean="0"/>
              <a:pPr/>
              <a:t>1438/10/14</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3064DB6D-3073-42BD-A36F-59843F94C5EC}" type="slidenum">
              <a:rPr lang="fa-IR" smtClean="0"/>
              <a:pPr/>
              <a:t>‹#›</a:t>
            </a:fld>
            <a:endParaRPr lang="fa-IR"/>
          </a:p>
        </p:txBody>
      </p:sp>
    </p:spTree>
    <p:extLst>
      <p:ext uri="{BB962C8B-B14F-4D97-AF65-F5344CB8AC3E}">
        <p14:creationId xmlns:p14="http://schemas.microsoft.com/office/powerpoint/2010/main" val="22185903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1026" name="Picture 2" descr="C:\Documents and Settings\saeidinejat\My Documents\My Pictures\145[1].jpg"/>
          <p:cNvPicPr>
            <a:picLocks noGrp="1" noChangeAspect="1" noChangeArrowheads="1"/>
          </p:cNvPicPr>
          <p:nvPr>
            <p:ph idx="1"/>
          </p:nvPr>
        </p:nvPicPr>
        <p:blipFill>
          <a:blip r:embed="rId2" cstate="print"/>
          <a:srcRect/>
          <a:stretch>
            <a:fillRect/>
          </a:stretch>
        </p:blipFill>
        <p:spPr bwMode="auto">
          <a:xfrm>
            <a:off x="0" y="-280272"/>
            <a:ext cx="9144000" cy="7138272"/>
          </a:xfrm>
          <a:prstGeom prst="rect">
            <a:avLst/>
          </a:prstGeom>
          <a:noFill/>
        </p:spPr>
      </p:pic>
    </p:spTree>
    <p:extLst>
      <p:ext uri="{BB962C8B-B14F-4D97-AF65-F5344CB8AC3E}">
        <p14:creationId xmlns:p14="http://schemas.microsoft.com/office/powerpoint/2010/main" val="6875586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60648"/>
            <a:ext cx="8229600" cy="1143000"/>
          </a:xfrm>
        </p:spPr>
        <p:style>
          <a:lnRef idx="3">
            <a:schemeClr val="lt1"/>
          </a:lnRef>
          <a:fillRef idx="1">
            <a:schemeClr val="accent1"/>
          </a:fillRef>
          <a:effectRef idx="1">
            <a:schemeClr val="accent1"/>
          </a:effectRef>
          <a:fontRef idx="minor">
            <a:schemeClr val="lt1"/>
          </a:fontRef>
        </p:style>
        <p:txBody>
          <a:bodyPr/>
          <a:lstStyle/>
          <a:p>
            <a:r>
              <a:rPr lang="fa-IR" sz="3200" b="1" dirty="0" smtClean="0"/>
              <a:t>الف - 1  شناخت نقشه مسير باليني بیماران</a:t>
            </a:r>
            <a:r>
              <a:rPr lang="en-US" sz="3200" dirty="0" smtClean="0"/>
              <a:t> </a:t>
            </a:r>
            <a:endParaRPr lang="fa-IR" sz="3200" dirty="0"/>
          </a:p>
        </p:txBody>
      </p:sp>
      <p:sp>
        <p:nvSpPr>
          <p:cNvPr id="3" name="Content Placeholder 2"/>
          <p:cNvSpPr>
            <a:spLocks noGrp="1"/>
          </p:cNvSpPr>
          <p:nvPr>
            <p:ph idx="1"/>
          </p:nvPr>
        </p:nvSpPr>
        <p:spPr/>
        <p:txBody>
          <a:bodyPr>
            <a:normAutofit fontScale="85000" lnSpcReduction="20000"/>
          </a:bodyPr>
          <a:lstStyle/>
          <a:p>
            <a:pPr marL="0" indent="0">
              <a:buNone/>
            </a:pPr>
            <a:r>
              <a:rPr lang="en-US" dirty="0">
                <a:cs typeface="B Nazanin" panose="00000400000000000000" pitchFamily="2" charset="-78"/>
              </a:rPr>
              <a:t/>
            </a:r>
            <a:br>
              <a:rPr lang="en-US" dirty="0">
                <a:cs typeface="B Nazanin" panose="00000400000000000000" pitchFamily="2" charset="-78"/>
              </a:rPr>
            </a:br>
            <a:r>
              <a:rPr lang="en-US" dirty="0">
                <a:cs typeface="B Nazanin" panose="00000400000000000000" pitchFamily="2" charset="-78"/>
              </a:rPr>
              <a:t> </a:t>
            </a:r>
            <a:r>
              <a:rPr lang="fa-IR" dirty="0">
                <a:cs typeface="B Nazanin" panose="00000400000000000000" pitchFamily="2" charset="-78"/>
              </a:rPr>
              <a:t>اولين  بار نقشه مسير باليني در انگلستان در  سال 1985 به كار گرفته شد. نقشه مسير باليني ابزار مديريتي مبتني بر شواهد به منظور ايجاد مقررات براي گروه خاصي از بيماران با رويكرد باليني قابل پيش بيني است كه توسط كادر حرفه اي مراقبت از بيمار به صورت وظايف (مداخلات)ساعتي، روزانه و يا ويزيت در منزل تنظيم مي شود . نقشه مسير باليني الگوي سازگار يافته تطابق مستندات مديريت كيفيت با روش كارهاي اجرايي استاندارد در صنعت است. كه با هدف بهبود كارايي در استفاده از منابع و اتمام فرآيندها در زمان مشخص مي باشد . نقشه مسير باليني بكارگيري تفكر مديريت فرآيندي براي بهبود مراقبت از بيمار است . نقشه مسيرباليني به تيم درمان كمك مي كند تا با توجه به تعامل فرآيند ها اقدام نمايد</a:t>
            </a:r>
            <a:r>
              <a:rPr lang="en-US" dirty="0">
                <a:cs typeface="B Nazanin" panose="00000400000000000000" pitchFamily="2" charset="-78"/>
              </a:rPr>
              <a:t>. </a:t>
            </a:r>
            <a:br>
              <a:rPr lang="en-US" dirty="0">
                <a:cs typeface="B Nazanin" panose="00000400000000000000" pitchFamily="2" charset="-78"/>
              </a:rPr>
            </a:br>
            <a:endParaRPr lang="fa-IR" dirty="0">
              <a:cs typeface="B Nazanin" panose="00000400000000000000" pitchFamily="2" charset="-78"/>
            </a:endParaRPr>
          </a:p>
        </p:txBody>
      </p:sp>
    </p:spTree>
    <p:extLst>
      <p:ext uri="{BB962C8B-B14F-4D97-AF65-F5344CB8AC3E}">
        <p14:creationId xmlns:p14="http://schemas.microsoft.com/office/powerpoint/2010/main" val="1616427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normAutofit fontScale="90000"/>
          </a:bodyPr>
          <a:lstStyle/>
          <a:p>
            <a:r>
              <a:rPr lang="fa-IR" sz="2400" dirty="0" smtClean="0">
                <a:cs typeface="B Nazanin" pitchFamily="2" charset="-78"/>
              </a:rPr>
              <a:t>الف – 2  ارزيابي و شناسایی موقعيت هاي خطرناك و ایمن سازی موقعیت ها</a:t>
            </a:r>
            <a:br>
              <a:rPr lang="fa-IR" sz="2400" dirty="0" smtClean="0">
                <a:cs typeface="B Nazanin" pitchFamily="2" charset="-78"/>
              </a:rPr>
            </a:br>
            <a:r>
              <a:rPr lang="fa-IR" sz="2400" dirty="0" smtClean="0">
                <a:cs typeface="B Nazanin" pitchFamily="2" charset="-78"/>
              </a:rPr>
              <a:t> عوامل زیادی می توانند احتمال خطر سقوط را افزایش دهند که در برنامه ریزی ها باید ضمن شناسايي به آن ها توجه شود و عبارتند از:</a:t>
            </a:r>
            <a:endParaRPr lang="fa-IR" sz="2400" dirty="0">
              <a:cs typeface="B Nazanin" pitchFamily="2" charset="-78"/>
            </a:endParaRPr>
          </a:p>
        </p:txBody>
      </p:sp>
      <p:sp>
        <p:nvSpPr>
          <p:cNvPr id="3" name="Content Placeholder 2"/>
          <p:cNvSpPr>
            <a:spLocks noGrp="1"/>
          </p:cNvSpPr>
          <p:nvPr>
            <p:ph idx="1"/>
          </p:nvPr>
        </p:nvSpPr>
        <p:spPr>
          <a:xfrm>
            <a:off x="323528" y="1556792"/>
            <a:ext cx="8229600" cy="4752528"/>
          </a:xfrm>
        </p:spPr>
        <p:txBody>
          <a:bodyPr>
            <a:noAutofit/>
          </a:bodyPr>
          <a:lstStyle/>
          <a:p>
            <a:pPr marL="0" indent="0">
              <a:buNone/>
            </a:pPr>
            <a:r>
              <a:rPr lang="fa-IR" sz="2000" dirty="0" smtClean="0">
                <a:cs typeface="B Nazanin" panose="00000400000000000000" pitchFamily="2" charset="-78"/>
              </a:rPr>
              <a:t> </a:t>
            </a:r>
            <a:r>
              <a:rPr lang="fa-IR" sz="1600" dirty="0" smtClean="0">
                <a:cs typeface="B Nazanin" panose="00000400000000000000" pitchFamily="2" charset="-78"/>
              </a:rPr>
              <a:t>عوامل محيطي:</a:t>
            </a:r>
            <a:br>
              <a:rPr lang="fa-IR" sz="1600" dirty="0" smtClean="0">
                <a:cs typeface="B Nazanin" panose="00000400000000000000" pitchFamily="2" charset="-78"/>
              </a:rPr>
            </a:br>
            <a:r>
              <a:rPr lang="fa-IR" sz="1600" dirty="0" smtClean="0">
                <a:cs typeface="B Nazanin" panose="00000400000000000000" pitchFamily="2" charset="-78"/>
              </a:rPr>
              <a:t> كمبود نور و روشنايي </a:t>
            </a:r>
            <a:br>
              <a:rPr lang="fa-IR" sz="1600" dirty="0" smtClean="0">
                <a:cs typeface="B Nazanin" panose="00000400000000000000" pitchFamily="2" charset="-78"/>
              </a:rPr>
            </a:br>
            <a:r>
              <a:rPr lang="fa-IR" sz="1600" dirty="0" smtClean="0">
                <a:cs typeface="B Nazanin" panose="00000400000000000000" pitchFamily="2" charset="-78"/>
              </a:rPr>
              <a:t> سطح ناصاف لباس نامناسب </a:t>
            </a:r>
            <a:br>
              <a:rPr lang="fa-IR" sz="1600" dirty="0" smtClean="0">
                <a:cs typeface="B Nazanin" panose="00000400000000000000" pitchFamily="2" charset="-78"/>
              </a:rPr>
            </a:br>
            <a:r>
              <a:rPr lang="fa-IR" sz="1600" dirty="0" smtClean="0">
                <a:cs typeface="B Nazanin" panose="00000400000000000000" pitchFamily="2" charset="-78"/>
              </a:rPr>
              <a:t> مبلمان نامطمئن و بي ثبات اتاق ها</a:t>
            </a:r>
            <a:br>
              <a:rPr lang="fa-IR" sz="1600" dirty="0" smtClean="0">
                <a:cs typeface="B Nazanin" panose="00000400000000000000" pitchFamily="2" charset="-78"/>
              </a:rPr>
            </a:br>
            <a:r>
              <a:rPr lang="fa-IR" sz="1600" dirty="0" smtClean="0">
                <a:cs typeface="B Nazanin" panose="00000400000000000000" pitchFamily="2" charset="-78"/>
              </a:rPr>
              <a:t> نرده غير استاندارد پله ها</a:t>
            </a:r>
            <a:br>
              <a:rPr lang="fa-IR" sz="1600" dirty="0" smtClean="0">
                <a:cs typeface="B Nazanin" panose="00000400000000000000" pitchFamily="2" charset="-78"/>
              </a:rPr>
            </a:br>
            <a:r>
              <a:rPr lang="fa-IR" sz="1600" dirty="0" smtClean="0">
                <a:cs typeface="B Nazanin" panose="00000400000000000000" pitchFamily="2" charset="-78"/>
              </a:rPr>
              <a:t> نبود دستگیره داخل حمام و دستشویی</a:t>
            </a:r>
            <a:br>
              <a:rPr lang="fa-IR" sz="1600" dirty="0" smtClean="0">
                <a:cs typeface="B Nazanin" panose="00000400000000000000" pitchFamily="2" charset="-78"/>
              </a:rPr>
            </a:br>
            <a:r>
              <a:rPr lang="fa-IR" sz="1600" dirty="0" smtClean="0">
                <a:cs typeface="B Nazanin" panose="00000400000000000000" pitchFamily="2" charset="-78"/>
              </a:rPr>
              <a:t>عدم دسترسي آسان به تلفن و سيستم هشدار </a:t>
            </a:r>
          </a:p>
          <a:p>
            <a:pPr marL="0" indent="0">
              <a:buNone/>
            </a:pPr>
            <a:r>
              <a:rPr lang="fa-IR" sz="1600" dirty="0" smtClean="0">
                <a:cs typeface="B Nazanin" panose="00000400000000000000" pitchFamily="2" charset="-78"/>
              </a:rPr>
              <a:t> بلند بودن ارتفاع صندلي و محل نشستن </a:t>
            </a:r>
            <a:br>
              <a:rPr lang="fa-IR" sz="1600" dirty="0" smtClean="0">
                <a:cs typeface="B Nazanin" panose="00000400000000000000" pitchFamily="2" charset="-78"/>
              </a:rPr>
            </a:br>
            <a:r>
              <a:rPr lang="fa-IR" sz="1600" dirty="0" smtClean="0">
                <a:cs typeface="B Nazanin" panose="00000400000000000000" pitchFamily="2" charset="-78"/>
              </a:rPr>
              <a:t> مسيرهاي ناصاف </a:t>
            </a:r>
            <a:br>
              <a:rPr lang="fa-IR" sz="1600" dirty="0" smtClean="0">
                <a:cs typeface="B Nazanin" panose="00000400000000000000" pitchFamily="2" charset="-78"/>
              </a:rPr>
            </a:br>
            <a:r>
              <a:rPr lang="fa-IR" sz="1600" dirty="0" smtClean="0">
                <a:cs typeface="B Nazanin" panose="00000400000000000000" pitchFamily="2" charset="-78"/>
              </a:rPr>
              <a:t> كثيفي شيشه عينك </a:t>
            </a:r>
            <a:br>
              <a:rPr lang="fa-IR" sz="1600" dirty="0" smtClean="0">
                <a:cs typeface="B Nazanin" panose="00000400000000000000" pitchFamily="2" charset="-78"/>
              </a:rPr>
            </a:br>
            <a:r>
              <a:rPr lang="fa-IR" sz="1600" dirty="0" smtClean="0">
                <a:cs typeface="B Nazanin" panose="00000400000000000000" pitchFamily="2" charset="-78"/>
              </a:rPr>
              <a:t> پوشش هاي نامناسب پا (كفش، جوراب، دمپايي و ...) </a:t>
            </a:r>
            <a:br>
              <a:rPr lang="fa-IR" sz="1600" dirty="0" smtClean="0">
                <a:cs typeface="B Nazanin" panose="00000400000000000000" pitchFamily="2" charset="-78"/>
              </a:rPr>
            </a:br>
            <a:r>
              <a:rPr lang="fa-IR" sz="1600" dirty="0" smtClean="0">
                <a:cs typeface="B Nazanin" panose="00000400000000000000" pitchFamily="2" charset="-78"/>
              </a:rPr>
              <a:t> سیم و لوله های آزاد در مسير عبور و مرور</a:t>
            </a:r>
            <a:br>
              <a:rPr lang="fa-IR" sz="1600" dirty="0" smtClean="0">
                <a:cs typeface="B Nazanin" panose="00000400000000000000" pitchFamily="2" charset="-78"/>
              </a:rPr>
            </a:br>
            <a:r>
              <a:rPr lang="fa-IR" sz="1600" dirty="0" smtClean="0">
                <a:cs typeface="B Nazanin" panose="00000400000000000000" pitchFamily="2" charset="-78"/>
              </a:rPr>
              <a:t> فرش یا کفپوش لغزنده</a:t>
            </a:r>
            <a:br>
              <a:rPr lang="fa-IR" sz="1600" dirty="0" smtClean="0">
                <a:cs typeface="B Nazanin" panose="00000400000000000000" pitchFamily="2" charset="-78"/>
              </a:rPr>
            </a:br>
            <a:r>
              <a:rPr lang="fa-IR" sz="1600" dirty="0" smtClean="0">
                <a:cs typeface="B Nazanin" panose="00000400000000000000" pitchFamily="2" charset="-78"/>
              </a:rPr>
              <a:t> خیس یا نمناک بودن کف</a:t>
            </a:r>
            <a:br>
              <a:rPr lang="fa-IR" sz="1600" dirty="0" smtClean="0">
                <a:cs typeface="B Nazanin" panose="00000400000000000000" pitchFamily="2" charset="-78"/>
              </a:rPr>
            </a:br>
            <a:r>
              <a:rPr lang="fa-IR" sz="1600" dirty="0" smtClean="0">
                <a:cs typeface="B Nazanin" panose="00000400000000000000" pitchFamily="2" charset="-78"/>
              </a:rPr>
              <a:t> عوامل مرتبط با تجهیزات:</a:t>
            </a:r>
            <a:br>
              <a:rPr lang="fa-IR" sz="1600" dirty="0" smtClean="0">
                <a:cs typeface="B Nazanin" panose="00000400000000000000" pitchFamily="2" charset="-78"/>
              </a:rPr>
            </a:br>
            <a:r>
              <a:rPr lang="fa-IR" sz="1600" dirty="0" smtClean="0">
                <a:cs typeface="B Nazanin" panose="00000400000000000000" pitchFamily="2" charset="-78"/>
              </a:rPr>
              <a:t> استفاده ناصحیح از وسایل کمک حرکتی بیمار شامل عصا، واکر، صندلی چرخ دار، نرده تخت (</a:t>
            </a:r>
            <a:r>
              <a:rPr lang="en-US" sz="1600" dirty="0" smtClean="0">
                <a:cs typeface="B Nazanin" panose="00000400000000000000" pitchFamily="2" charset="-78"/>
              </a:rPr>
              <a:t>(bed side، </a:t>
            </a:r>
            <a:r>
              <a:rPr lang="fa-IR" sz="1600" dirty="0" smtClean="0">
                <a:cs typeface="B Nazanin" panose="00000400000000000000" pitchFamily="2" charset="-78"/>
              </a:rPr>
              <a:t>کمد، صندلی</a:t>
            </a:r>
            <a:br>
              <a:rPr lang="fa-IR" sz="1600" dirty="0" smtClean="0">
                <a:cs typeface="B Nazanin" panose="00000400000000000000" pitchFamily="2" charset="-78"/>
              </a:rPr>
            </a:br>
            <a:r>
              <a:rPr lang="fa-IR" sz="1600" dirty="0" smtClean="0">
                <a:cs typeface="B Nazanin" panose="00000400000000000000" pitchFamily="2" charset="-78"/>
              </a:rPr>
              <a:t> کمک گرفتن از وسایل نامطمئن در محیط نظیر دیوار، میز کنار تخت </a:t>
            </a:r>
            <a:endParaRPr lang="fa-IR" sz="1600" dirty="0">
              <a:cs typeface="B Nazanin" panose="00000400000000000000" pitchFamily="2" charset="-78"/>
            </a:endParaRPr>
          </a:p>
        </p:txBody>
      </p:sp>
    </p:spTree>
    <p:extLst>
      <p:ext uri="{BB962C8B-B14F-4D97-AF65-F5344CB8AC3E}">
        <p14:creationId xmlns:p14="http://schemas.microsoft.com/office/powerpoint/2010/main" val="28602325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003232" cy="850106"/>
          </a:xfrm>
        </p:spPr>
        <p:style>
          <a:lnRef idx="0">
            <a:schemeClr val="accent4"/>
          </a:lnRef>
          <a:fillRef idx="3">
            <a:schemeClr val="accent4"/>
          </a:fillRef>
          <a:effectRef idx="3">
            <a:schemeClr val="accent4"/>
          </a:effectRef>
          <a:fontRef idx="minor">
            <a:schemeClr val="lt1"/>
          </a:fontRef>
        </p:style>
        <p:txBody>
          <a:bodyPr>
            <a:normAutofit/>
          </a:bodyPr>
          <a:lstStyle/>
          <a:p>
            <a:r>
              <a:rPr lang="fa-IR" sz="1800" dirty="0" smtClean="0">
                <a:cs typeface="B Nazanin" panose="00000400000000000000" pitchFamily="2" charset="-78"/>
              </a:rPr>
              <a:t>الف – 3  شناخت بيماران در معرض خطر سقوط و اجراي مداخلات مخصوص براي بيماران در معرض خطر سقوط شیوه غربالگري بیمار بستری در بیمارستان به شرح موارد زیر مشخص شود </a:t>
            </a:r>
            <a:endParaRPr lang="fa-IR" sz="1800" dirty="0">
              <a:cs typeface="B Nazanin" panose="00000400000000000000" pitchFamily="2" charset="-78"/>
            </a:endParaRPr>
          </a:p>
        </p:txBody>
      </p:sp>
      <p:sp>
        <p:nvSpPr>
          <p:cNvPr id="3" name="Content Placeholder 2"/>
          <p:cNvSpPr>
            <a:spLocks noGrp="1"/>
          </p:cNvSpPr>
          <p:nvPr>
            <p:ph idx="1"/>
          </p:nvPr>
        </p:nvSpPr>
        <p:spPr>
          <a:xfrm>
            <a:off x="457200" y="1268760"/>
            <a:ext cx="8229600" cy="5400600"/>
          </a:xfrm>
        </p:spPr>
        <p:txBody>
          <a:bodyPr>
            <a:normAutofit fontScale="25000" lnSpcReduction="20000"/>
          </a:bodyPr>
          <a:lstStyle/>
          <a:p>
            <a:pPr marL="0" indent="0">
              <a:buNone/>
            </a:pPr>
            <a:r>
              <a:rPr lang="fa-IR" sz="6400" dirty="0" smtClean="0">
                <a:cs typeface="B Nazanin" panose="00000400000000000000" pitchFamily="2" charset="-78"/>
              </a:rPr>
              <a:t>بخصوص در زمان انتقال بين بخشي، تغيير موقعيت و يا پس از سقوط بيمار ، بيماراني كه در معرض خطر هستند را طبق خط مشي بيمارستان غربالگري كنيد . </a:t>
            </a:r>
          </a:p>
          <a:p>
            <a:pPr marL="0" indent="0">
              <a:buNone/>
            </a:pPr>
            <a:r>
              <a:rPr lang="fa-IR" sz="6400" dirty="0" smtClean="0">
                <a:cs typeface="B Nazanin" panose="00000400000000000000" pitchFamily="2" charset="-78"/>
              </a:rPr>
              <a:t>نتايج ارزيابي خطر سقوط را بر روي كاردكس و برگه ارزيابي پرستاري ثبت كنيد. </a:t>
            </a:r>
          </a:p>
          <a:p>
            <a:pPr marL="0" indent="0">
              <a:buNone/>
            </a:pPr>
            <a:r>
              <a:rPr lang="fa-IR" sz="6400" dirty="0" smtClean="0">
                <a:cs typeface="B Nazanin" panose="00000400000000000000" pitchFamily="2" charset="-78"/>
              </a:rPr>
              <a:t>عوامل مرتبط با بیماری و مراقبت ها كه مي توانند احتمال سقوط را افزايش دهند عبارتند از :</a:t>
            </a:r>
          </a:p>
          <a:p>
            <a:pPr marL="0" indent="0"/>
            <a:r>
              <a:rPr lang="fa-IR" sz="6400" dirty="0" smtClean="0">
                <a:cs typeface="B Nazanin" panose="00000400000000000000" pitchFamily="2" charset="-78"/>
              </a:rPr>
              <a:t>سابقه سقوط بیمار </a:t>
            </a:r>
          </a:p>
          <a:p>
            <a:pPr marL="0" indent="0"/>
            <a:r>
              <a:rPr lang="fa-IR" sz="6400" dirty="0" smtClean="0">
                <a:cs typeface="B Nazanin" panose="00000400000000000000" pitchFamily="2" charset="-78"/>
              </a:rPr>
              <a:t>مشکلات زمینه ای شامل : سن ، وزن، سابقه بیماری </a:t>
            </a:r>
          </a:p>
          <a:p>
            <a:pPr marL="0" indent="0"/>
            <a:r>
              <a:rPr lang="fa-IR" sz="6400" dirty="0" smtClean="0">
                <a:cs typeface="B Nazanin" panose="00000400000000000000" pitchFamily="2" charset="-78"/>
              </a:rPr>
              <a:t>الگوی گام برداشتن و حرکت بيمار</a:t>
            </a:r>
          </a:p>
          <a:p>
            <a:pPr marL="0" indent="0"/>
            <a:r>
              <a:rPr lang="fa-IR" sz="6400" dirty="0" smtClean="0">
                <a:cs typeface="B Nazanin" panose="00000400000000000000" pitchFamily="2" charset="-78"/>
              </a:rPr>
              <a:t>سطح هوشیاری</a:t>
            </a:r>
          </a:p>
          <a:p>
            <a:pPr marL="0" indent="0"/>
            <a:r>
              <a:rPr lang="fa-IR" sz="6400" dirty="0" smtClean="0">
                <a:cs typeface="B Nazanin" panose="00000400000000000000" pitchFamily="2" charset="-78"/>
              </a:rPr>
              <a:t>ضعف </a:t>
            </a:r>
          </a:p>
          <a:p>
            <a:pPr marL="0" indent="0"/>
            <a:r>
              <a:rPr lang="fa-IR" sz="6400" dirty="0" smtClean="0">
                <a:cs typeface="B Nazanin" panose="00000400000000000000" pitchFamily="2" charset="-78"/>
              </a:rPr>
              <a:t> مشکلات مرتبط با پا</a:t>
            </a:r>
          </a:p>
          <a:p>
            <a:pPr marL="0" indent="0"/>
            <a:r>
              <a:rPr lang="fa-IR" sz="6400" dirty="0" smtClean="0">
                <a:cs typeface="B Nazanin" panose="00000400000000000000" pitchFamily="2" charset="-78"/>
              </a:rPr>
              <a:t>بيماري هاي عصبي </a:t>
            </a:r>
          </a:p>
          <a:p>
            <a:pPr marL="0" indent="0"/>
            <a:r>
              <a:rPr lang="fa-IR" sz="6400" dirty="0" smtClean="0">
                <a:cs typeface="B Nazanin" panose="00000400000000000000" pitchFamily="2" charset="-78"/>
              </a:rPr>
              <a:t>اختلال در تعادل </a:t>
            </a:r>
          </a:p>
          <a:p>
            <a:pPr marL="0" indent="0"/>
            <a:r>
              <a:rPr lang="fa-IR" sz="6400" dirty="0" smtClean="0">
                <a:cs typeface="B Nazanin" panose="00000400000000000000" pitchFamily="2" charset="-78"/>
              </a:rPr>
              <a:t>افت فشار خون </a:t>
            </a:r>
          </a:p>
          <a:p>
            <a:pPr marL="0" indent="0"/>
            <a:r>
              <a:rPr lang="fa-IR" sz="6400" dirty="0" smtClean="0">
                <a:cs typeface="B Nazanin" panose="00000400000000000000" pitchFamily="2" charset="-78"/>
              </a:rPr>
              <a:t>بي اختياري </a:t>
            </a:r>
          </a:p>
          <a:p>
            <a:pPr marL="0" indent="0"/>
            <a:r>
              <a:rPr lang="fa-IR" sz="6400" dirty="0" smtClean="0">
                <a:cs typeface="B Nazanin" panose="00000400000000000000" pitchFamily="2" charset="-78"/>
              </a:rPr>
              <a:t>سوء تغذيه </a:t>
            </a:r>
          </a:p>
          <a:p>
            <a:pPr marL="0" indent="0"/>
            <a:r>
              <a:rPr lang="fa-IR" sz="6400" dirty="0" smtClean="0">
                <a:cs typeface="B Nazanin" panose="00000400000000000000" pitchFamily="2" charset="-78"/>
              </a:rPr>
              <a:t>شنوايي ناكارآمد </a:t>
            </a:r>
          </a:p>
          <a:p>
            <a:pPr marL="0" indent="0"/>
            <a:r>
              <a:rPr lang="fa-IR" sz="6400" dirty="0" smtClean="0">
                <a:cs typeface="B Nazanin" panose="00000400000000000000" pitchFamily="2" charset="-78"/>
              </a:rPr>
              <a:t> معلوليت ذهني</a:t>
            </a:r>
          </a:p>
          <a:p>
            <a:pPr marL="0" indent="0"/>
            <a:r>
              <a:rPr lang="fa-IR" sz="6400" dirty="0" smtClean="0">
                <a:cs typeface="B Nazanin" panose="00000400000000000000" pitchFamily="2" charset="-78"/>
              </a:rPr>
              <a:t>سرگيجه</a:t>
            </a:r>
          </a:p>
          <a:p>
            <a:pPr marL="0" indent="0"/>
            <a:r>
              <a:rPr lang="fa-IR" sz="6400" dirty="0" smtClean="0">
                <a:cs typeface="B Nazanin" panose="00000400000000000000" pitchFamily="2" charset="-78"/>
              </a:rPr>
              <a:t> بيماريهاي اعصاب و روان</a:t>
            </a:r>
          </a:p>
          <a:p>
            <a:pPr marL="0" indent="0"/>
            <a:r>
              <a:rPr lang="fa-IR" sz="6400" dirty="0" smtClean="0">
                <a:cs typeface="B Nazanin" panose="00000400000000000000" pitchFamily="2" charset="-78"/>
              </a:rPr>
              <a:t>عدم هوشياري </a:t>
            </a:r>
          </a:p>
          <a:p>
            <a:pPr marL="0" indent="0"/>
            <a:r>
              <a:rPr lang="fa-IR" sz="6400" dirty="0" smtClean="0">
                <a:cs typeface="B Nazanin" panose="00000400000000000000" pitchFamily="2" charset="-78"/>
              </a:rPr>
              <a:t>معلوليت جسمي اعم از بينايي، شنوايي، نقص عضو و ... </a:t>
            </a:r>
          </a:p>
          <a:p>
            <a:pPr marL="0" indent="0"/>
            <a:r>
              <a:rPr lang="fa-IR" sz="6400" dirty="0" smtClean="0">
                <a:cs typeface="B Nazanin" panose="00000400000000000000" pitchFamily="2" charset="-78"/>
              </a:rPr>
              <a:t>عوامل دارويي</a:t>
            </a:r>
          </a:p>
          <a:p>
            <a:endParaRPr lang="fa-IR" dirty="0"/>
          </a:p>
        </p:txBody>
      </p:sp>
      <p:pic>
        <p:nvPicPr>
          <p:cNvPr id="2050" name="Picture 2" descr="C:\Documents and Settings\rasan nezhad\Desktop\New Folder\images (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9" y="2924944"/>
            <a:ext cx="3697120" cy="2592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636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4">
              <a:shade val="50000"/>
            </a:schemeClr>
          </a:lnRef>
          <a:fillRef idx="1">
            <a:schemeClr val="accent4"/>
          </a:fillRef>
          <a:effectRef idx="0">
            <a:schemeClr val="accent4"/>
          </a:effectRef>
          <a:fontRef idx="minor">
            <a:schemeClr val="lt1"/>
          </a:fontRef>
        </p:style>
        <p:txBody>
          <a:bodyPr>
            <a:normAutofit/>
          </a:bodyPr>
          <a:lstStyle/>
          <a:p>
            <a:r>
              <a:rPr lang="fa-IR" sz="3200" b="1" dirty="0" smtClean="0">
                <a:cs typeface="B Nazanin" panose="00000400000000000000" pitchFamily="2" charset="-78"/>
              </a:rPr>
              <a:t>داروهای مختلفی وجود دارند که به صورت بالقوه سبب سقوط می شوند كه رايج ترين آنها عبارتند از</a:t>
            </a:r>
            <a:r>
              <a:rPr lang="en-US" sz="3200" b="1" dirty="0" smtClean="0">
                <a:cs typeface="B Nazanin" panose="00000400000000000000" pitchFamily="2" charset="-78"/>
              </a:rPr>
              <a:t> </a:t>
            </a:r>
            <a:r>
              <a:rPr lang="fa-IR" sz="3200" b="1" dirty="0" smtClean="0">
                <a:cs typeface="B Nazanin" panose="00000400000000000000" pitchFamily="2" charset="-78"/>
              </a:rPr>
              <a:t>:</a:t>
            </a:r>
            <a:endParaRPr lang="fa-IR" sz="3200" dirty="0"/>
          </a:p>
        </p:txBody>
      </p:sp>
      <p:sp>
        <p:nvSpPr>
          <p:cNvPr id="3" name="Content Placeholder 2"/>
          <p:cNvSpPr>
            <a:spLocks noGrp="1"/>
          </p:cNvSpPr>
          <p:nvPr>
            <p:ph idx="1"/>
          </p:nvPr>
        </p:nvSpPr>
        <p:spPr/>
        <p:txBody>
          <a:bodyPr>
            <a:normAutofit fontScale="62500" lnSpcReduction="20000"/>
          </a:bodyPr>
          <a:lstStyle/>
          <a:p>
            <a:pPr marL="0" indent="0">
              <a:buNone/>
            </a:pPr>
            <a:r>
              <a:rPr lang="en-US" b="1" dirty="0">
                <a:cs typeface="B Nazanin" panose="00000400000000000000" pitchFamily="2" charset="-78"/>
              </a:rPr>
              <a:t/>
            </a:r>
            <a:br>
              <a:rPr lang="en-US" b="1" dirty="0">
                <a:cs typeface="B Nazanin" panose="00000400000000000000" pitchFamily="2" charset="-78"/>
              </a:rPr>
            </a:br>
            <a:r>
              <a:rPr lang="en-US" dirty="0">
                <a:cs typeface="B Nazanin" panose="00000400000000000000" pitchFamily="2" charset="-78"/>
                <a:sym typeface="Symbol"/>
              </a:rPr>
              <a:t></a:t>
            </a:r>
            <a:r>
              <a:rPr lang="en-US" dirty="0">
                <a:cs typeface="B Nazanin" panose="00000400000000000000" pitchFamily="2" charset="-78"/>
              </a:rPr>
              <a:t> </a:t>
            </a:r>
            <a:r>
              <a:rPr lang="fa-IR" dirty="0">
                <a:cs typeface="B Nazanin" panose="00000400000000000000" pitchFamily="2" charset="-78"/>
              </a:rPr>
              <a:t>مصرف داروهاي ضد فشار خون</a:t>
            </a:r>
            <a:r>
              <a:rPr lang="en-US" dirty="0">
                <a:cs typeface="B Nazanin" panose="00000400000000000000" pitchFamily="2" charset="-78"/>
              </a:rPr>
              <a:t/>
            </a:r>
            <a:br>
              <a:rPr lang="en-US" dirty="0">
                <a:cs typeface="B Nazanin" panose="00000400000000000000" pitchFamily="2" charset="-78"/>
              </a:rPr>
            </a:br>
            <a:r>
              <a:rPr lang="en-US" dirty="0">
                <a:cs typeface="B Nazanin" panose="00000400000000000000" pitchFamily="2" charset="-78"/>
                <a:sym typeface="Symbol"/>
              </a:rPr>
              <a:t></a:t>
            </a:r>
            <a:r>
              <a:rPr lang="en-US" dirty="0">
                <a:cs typeface="B Nazanin" panose="00000400000000000000" pitchFamily="2" charset="-78"/>
              </a:rPr>
              <a:t> </a:t>
            </a:r>
            <a:r>
              <a:rPr lang="fa-IR" dirty="0">
                <a:cs typeface="B Nazanin" panose="00000400000000000000" pitchFamily="2" charset="-78"/>
              </a:rPr>
              <a:t>مصرف آنتاگونيستها</a:t>
            </a:r>
            <a:r>
              <a:rPr lang="en-US" dirty="0">
                <a:cs typeface="B Nazanin" panose="00000400000000000000" pitchFamily="2" charset="-78"/>
              </a:rPr>
              <a:t/>
            </a:r>
            <a:br>
              <a:rPr lang="en-US" dirty="0">
                <a:cs typeface="B Nazanin" panose="00000400000000000000" pitchFamily="2" charset="-78"/>
              </a:rPr>
            </a:br>
            <a:r>
              <a:rPr lang="en-US" dirty="0">
                <a:cs typeface="B Nazanin" panose="00000400000000000000" pitchFamily="2" charset="-78"/>
                <a:sym typeface="Symbol"/>
              </a:rPr>
              <a:t></a:t>
            </a:r>
            <a:r>
              <a:rPr lang="en-US" dirty="0">
                <a:cs typeface="B Nazanin" panose="00000400000000000000" pitchFamily="2" charset="-78"/>
              </a:rPr>
              <a:t> </a:t>
            </a:r>
            <a:r>
              <a:rPr lang="fa-IR" dirty="0">
                <a:cs typeface="B Nazanin" panose="00000400000000000000" pitchFamily="2" charset="-78"/>
              </a:rPr>
              <a:t>مصرف نیترات ها</a:t>
            </a:r>
            <a:r>
              <a:rPr lang="en-US" dirty="0">
                <a:cs typeface="B Nazanin" panose="00000400000000000000" pitchFamily="2" charset="-78"/>
              </a:rPr>
              <a:t/>
            </a:r>
            <a:br>
              <a:rPr lang="en-US" dirty="0">
                <a:cs typeface="B Nazanin" panose="00000400000000000000" pitchFamily="2" charset="-78"/>
              </a:rPr>
            </a:br>
            <a:r>
              <a:rPr lang="en-US" dirty="0">
                <a:cs typeface="B Nazanin" panose="00000400000000000000" pitchFamily="2" charset="-78"/>
                <a:sym typeface="Symbol"/>
              </a:rPr>
              <a:t></a:t>
            </a:r>
            <a:r>
              <a:rPr lang="en-US" dirty="0">
                <a:cs typeface="B Nazanin" panose="00000400000000000000" pitchFamily="2" charset="-78"/>
              </a:rPr>
              <a:t> </a:t>
            </a:r>
            <a:r>
              <a:rPr lang="fa-IR" dirty="0">
                <a:cs typeface="B Nazanin" panose="00000400000000000000" pitchFamily="2" charset="-78"/>
              </a:rPr>
              <a:t>مصرف داروهاي بلوك كننده کلسیم</a:t>
            </a:r>
            <a:r>
              <a:rPr lang="en-US" dirty="0">
                <a:cs typeface="B Nazanin" panose="00000400000000000000" pitchFamily="2" charset="-78"/>
              </a:rPr>
              <a:t/>
            </a:r>
            <a:br>
              <a:rPr lang="en-US" dirty="0">
                <a:cs typeface="B Nazanin" panose="00000400000000000000" pitchFamily="2" charset="-78"/>
              </a:rPr>
            </a:br>
            <a:r>
              <a:rPr lang="en-US" dirty="0">
                <a:cs typeface="B Nazanin" panose="00000400000000000000" pitchFamily="2" charset="-78"/>
                <a:sym typeface="Symbol"/>
              </a:rPr>
              <a:t></a:t>
            </a:r>
            <a:r>
              <a:rPr lang="en-US" dirty="0">
                <a:cs typeface="B Nazanin" panose="00000400000000000000" pitchFamily="2" charset="-78"/>
              </a:rPr>
              <a:t> </a:t>
            </a:r>
            <a:r>
              <a:rPr lang="fa-IR" dirty="0">
                <a:cs typeface="B Nazanin" panose="00000400000000000000" pitchFamily="2" charset="-78"/>
              </a:rPr>
              <a:t>مصرف داروهاي بتابولوکر</a:t>
            </a:r>
            <a:r>
              <a:rPr lang="en-US" dirty="0">
                <a:cs typeface="B Nazanin" panose="00000400000000000000" pitchFamily="2" charset="-78"/>
              </a:rPr>
              <a:t/>
            </a:r>
            <a:br>
              <a:rPr lang="en-US" dirty="0">
                <a:cs typeface="B Nazanin" panose="00000400000000000000" pitchFamily="2" charset="-78"/>
              </a:rPr>
            </a:br>
            <a:r>
              <a:rPr lang="en-US" dirty="0">
                <a:cs typeface="B Nazanin" panose="00000400000000000000" pitchFamily="2" charset="-78"/>
                <a:sym typeface="Symbol"/>
              </a:rPr>
              <a:t></a:t>
            </a:r>
            <a:r>
              <a:rPr lang="en-US" dirty="0">
                <a:cs typeface="B Nazanin" panose="00000400000000000000" pitchFamily="2" charset="-78"/>
              </a:rPr>
              <a:t> </a:t>
            </a:r>
            <a:r>
              <a:rPr lang="fa-IR" dirty="0">
                <a:cs typeface="B Nazanin" panose="00000400000000000000" pitchFamily="2" charset="-78"/>
              </a:rPr>
              <a:t>مصرف داروهایی که باعث سرگیجه و عدم تعادل می شوند</a:t>
            </a:r>
            <a:r>
              <a:rPr lang="en-US" dirty="0">
                <a:cs typeface="B Nazanin" panose="00000400000000000000" pitchFamily="2" charset="-78"/>
              </a:rPr>
              <a:t>.</a:t>
            </a:r>
            <a:br>
              <a:rPr lang="en-US" dirty="0">
                <a:cs typeface="B Nazanin" panose="00000400000000000000" pitchFamily="2" charset="-78"/>
              </a:rPr>
            </a:br>
            <a:r>
              <a:rPr lang="en-US" dirty="0">
                <a:cs typeface="B Nazanin" panose="00000400000000000000" pitchFamily="2" charset="-78"/>
                <a:sym typeface="Symbol"/>
              </a:rPr>
              <a:t></a:t>
            </a:r>
            <a:r>
              <a:rPr lang="en-US" dirty="0">
                <a:cs typeface="B Nazanin" panose="00000400000000000000" pitchFamily="2" charset="-78"/>
              </a:rPr>
              <a:t> </a:t>
            </a:r>
            <a:r>
              <a:rPr lang="fa-IR" dirty="0">
                <a:cs typeface="B Nazanin" panose="00000400000000000000" pitchFamily="2" charset="-78"/>
              </a:rPr>
              <a:t>مصرف </a:t>
            </a:r>
            <a:r>
              <a:rPr lang="fa-IR" dirty="0" smtClean="0">
                <a:cs typeface="B Nazanin" panose="00000400000000000000" pitchFamily="2" charset="-78"/>
              </a:rPr>
              <a:t>بنزودیازپین </a:t>
            </a:r>
            <a:r>
              <a:rPr lang="fa-IR" dirty="0">
                <a:cs typeface="B Nazanin" panose="00000400000000000000" pitchFamily="2" charset="-78"/>
              </a:rPr>
              <a:t>ها</a:t>
            </a:r>
            <a:r>
              <a:rPr lang="en-US" dirty="0">
                <a:cs typeface="B Nazanin" panose="00000400000000000000" pitchFamily="2" charset="-78"/>
              </a:rPr>
              <a:t/>
            </a:r>
            <a:br>
              <a:rPr lang="en-US" dirty="0">
                <a:cs typeface="B Nazanin" panose="00000400000000000000" pitchFamily="2" charset="-78"/>
              </a:rPr>
            </a:br>
            <a:r>
              <a:rPr lang="en-US" dirty="0">
                <a:cs typeface="B Nazanin" panose="00000400000000000000" pitchFamily="2" charset="-78"/>
                <a:sym typeface="Symbol"/>
              </a:rPr>
              <a:t></a:t>
            </a:r>
            <a:r>
              <a:rPr lang="en-US" dirty="0">
                <a:cs typeface="B Nazanin" panose="00000400000000000000" pitchFamily="2" charset="-78"/>
              </a:rPr>
              <a:t> </a:t>
            </a:r>
            <a:r>
              <a:rPr lang="fa-IR" dirty="0">
                <a:cs typeface="B Nazanin" panose="00000400000000000000" pitchFamily="2" charset="-78"/>
              </a:rPr>
              <a:t>مصرف داروهاي خواب آور</a:t>
            </a:r>
            <a:r>
              <a:rPr lang="en-US" dirty="0">
                <a:cs typeface="B Nazanin" panose="00000400000000000000" pitchFamily="2" charset="-78"/>
              </a:rPr>
              <a:t/>
            </a:r>
            <a:br>
              <a:rPr lang="en-US" dirty="0">
                <a:cs typeface="B Nazanin" panose="00000400000000000000" pitchFamily="2" charset="-78"/>
              </a:rPr>
            </a:br>
            <a:r>
              <a:rPr lang="en-US" dirty="0">
                <a:cs typeface="B Nazanin" panose="00000400000000000000" pitchFamily="2" charset="-78"/>
                <a:sym typeface="Symbol"/>
              </a:rPr>
              <a:t></a:t>
            </a:r>
            <a:r>
              <a:rPr lang="en-US" dirty="0">
                <a:cs typeface="B Nazanin" panose="00000400000000000000" pitchFamily="2" charset="-78"/>
              </a:rPr>
              <a:t> </a:t>
            </a:r>
            <a:r>
              <a:rPr lang="fa-IR" dirty="0">
                <a:cs typeface="B Nazanin" panose="00000400000000000000" pitchFamily="2" charset="-78"/>
              </a:rPr>
              <a:t>مصرف داروهاي ضد درد</a:t>
            </a:r>
            <a:r>
              <a:rPr lang="en-US" dirty="0">
                <a:cs typeface="B Nazanin" panose="00000400000000000000" pitchFamily="2" charset="-78"/>
              </a:rPr>
              <a:t/>
            </a:r>
            <a:br>
              <a:rPr lang="en-US" dirty="0">
                <a:cs typeface="B Nazanin" panose="00000400000000000000" pitchFamily="2" charset="-78"/>
              </a:rPr>
            </a:br>
            <a:r>
              <a:rPr lang="en-US" dirty="0">
                <a:cs typeface="B Nazanin" panose="00000400000000000000" pitchFamily="2" charset="-78"/>
                <a:sym typeface="Symbol"/>
              </a:rPr>
              <a:t></a:t>
            </a:r>
            <a:r>
              <a:rPr lang="en-US" dirty="0">
                <a:cs typeface="B Nazanin" panose="00000400000000000000" pitchFamily="2" charset="-78"/>
              </a:rPr>
              <a:t> </a:t>
            </a:r>
            <a:r>
              <a:rPr lang="fa-IR" dirty="0">
                <a:cs typeface="B Nazanin" panose="00000400000000000000" pitchFamily="2" charset="-78"/>
              </a:rPr>
              <a:t>مصرف داروهاي ضد وسواس</a:t>
            </a:r>
            <a:r>
              <a:rPr lang="en-US" dirty="0">
                <a:cs typeface="B Nazanin" panose="00000400000000000000" pitchFamily="2" charset="-78"/>
              </a:rPr>
              <a:t/>
            </a:r>
            <a:br>
              <a:rPr lang="en-US" dirty="0">
                <a:cs typeface="B Nazanin" panose="00000400000000000000" pitchFamily="2" charset="-78"/>
              </a:rPr>
            </a:br>
            <a:r>
              <a:rPr lang="en-US" dirty="0">
                <a:cs typeface="B Nazanin" panose="00000400000000000000" pitchFamily="2" charset="-78"/>
                <a:sym typeface="Symbol"/>
              </a:rPr>
              <a:t></a:t>
            </a:r>
            <a:r>
              <a:rPr lang="en-US" dirty="0">
                <a:cs typeface="B Nazanin" panose="00000400000000000000" pitchFamily="2" charset="-78"/>
              </a:rPr>
              <a:t> </a:t>
            </a:r>
            <a:r>
              <a:rPr lang="fa-IR" dirty="0">
                <a:cs typeface="B Nazanin" panose="00000400000000000000" pitchFamily="2" charset="-78"/>
              </a:rPr>
              <a:t>مصرف داروهاي ضد افسردگی</a:t>
            </a:r>
            <a:r>
              <a:rPr lang="en-US" dirty="0">
                <a:cs typeface="B Nazanin" panose="00000400000000000000" pitchFamily="2" charset="-78"/>
              </a:rPr>
              <a:t/>
            </a:r>
            <a:br>
              <a:rPr lang="en-US" dirty="0">
                <a:cs typeface="B Nazanin" panose="00000400000000000000" pitchFamily="2" charset="-78"/>
              </a:rPr>
            </a:br>
            <a:r>
              <a:rPr lang="en-US" dirty="0">
                <a:cs typeface="B Nazanin" panose="00000400000000000000" pitchFamily="2" charset="-78"/>
                <a:sym typeface="Symbol"/>
              </a:rPr>
              <a:t></a:t>
            </a:r>
            <a:r>
              <a:rPr lang="en-US" dirty="0">
                <a:cs typeface="B Nazanin" panose="00000400000000000000" pitchFamily="2" charset="-78"/>
              </a:rPr>
              <a:t> </a:t>
            </a:r>
            <a:r>
              <a:rPr lang="fa-IR" dirty="0">
                <a:cs typeface="B Nazanin" panose="00000400000000000000" pitchFamily="2" charset="-78"/>
              </a:rPr>
              <a:t>مصرف داروهاي ضد پارکینسون</a:t>
            </a:r>
            <a:r>
              <a:rPr lang="en-US" dirty="0">
                <a:cs typeface="B Nazanin" panose="00000400000000000000" pitchFamily="2" charset="-78"/>
              </a:rPr>
              <a:t/>
            </a:r>
            <a:br>
              <a:rPr lang="en-US" dirty="0">
                <a:cs typeface="B Nazanin" panose="00000400000000000000" pitchFamily="2" charset="-78"/>
              </a:rPr>
            </a:br>
            <a:r>
              <a:rPr lang="en-US" dirty="0">
                <a:cs typeface="B Nazanin" panose="00000400000000000000" pitchFamily="2" charset="-78"/>
                <a:sym typeface="Symbol"/>
              </a:rPr>
              <a:t></a:t>
            </a:r>
            <a:r>
              <a:rPr lang="en-US" dirty="0">
                <a:cs typeface="B Nazanin" panose="00000400000000000000" pitchFamily="2" charset="-78"/>
              </a:rPr>
              <a:t> </a:t>
            </a:r>
            <a:r>
              <a:rPr lang="fa-IR" dirty="0">
                <a:cs typeface="B Nazanin" panose="00000400000000000000" pitchFamily="2" charset="-78"/>
              </a:rPr>
              <a:t>مصرف داروهایی که باعث دهیدراتاسیون می شوند</a:t>
            </a:r>
            <a:r>
              <a:rPr lang="en-US" dirty="0">
                <a:cs typeface="B Nazanin" panose="00000400000000000000" pitchFamily="2" charset="-78"/>
              </a:rPr>
              <a:t/>
            </a:r>
            <a:br>
              <a:rPr lang="en-US" dirty="0">
                <a:cs typeface="B Nazanin" panose="00000400000000000000" pitchFamily="2" charset="-78"/>
              </a:rPr>
            </a:br>
            <a:r>
              <a:rPr lang="en-US" dirty="0">
                <a:cs typeface="B Nazanin" panose="00000400000000000000" pitchFamily="2" charset="-78"/>
                <a:sym typeface="Symbol"/>
              </a:rPr>
              <a:t></a:t>
            </a:r>
            <a:r>
              <a:rPr lang="en-US" dirty="0">
                <a:cs typeface="B Nazanin" panose="00000400000000000000" pitchFamily="2" charset="-78"/>
              </a:rPr>
              <a:t> </a:t>
            </a:r>
            <a:r>
              <a:rPr lang="fa-IR" dirty="0">
                <a:cs typeface="B Nazanin" panose="00000400000000000000" pitchFamily="2" charset="-78"/>
              </a:rPr>
              <a:t>مصرف داروهای روی پیشخوان</a:t>
            </a:r>
            <a:r>
              <a:rPr lang="en-US" dirty="0">
                <a:cs typeface="B Nazanin" panose="00000400000000000000" pitchFamily="2" charset="-78"/>
              </a:rPr>
              <a:t> (OTC)</a:t>
            </a:r>
            <a:br>
              <a:rPr lang="en-US" dirty="0">
                <a:cs typeface="B Nazanin" panose="00000400000000000000" pitchFamily="2" charset="-78"/>
              </a:rPr>
            </a:br>
            <a:r>
              <a:rPr lang="en-US" dirty="0">
                <a:cs typeface="B Nazanin" panose="00000400000000000000" pitchFamily="2" charset="-78"/>
                <a:sym typeface="Symbol"/>
              </a:rPr>
              <a:t></a:t>
            </a:r>
            <a:r>
              <a:rPr lang="en-US" dirty="0">
                <a:cs typeface="B Nazanin" panose="00000400000000000000" pitchFamily="2" charset="-78"/>
              </a:rPr>
              <a:t> </a:t>
            </a:r>
            <a:r>
              <a:rPr lang="fa-IR" dirty="0">
                <a:cs typeface="B Nazanin" panose="00000400000000000000" pitchFamily="2" charset="-78"/>
              </a:rPr>
              <a:t>مصرف آنتی هیستامین ها</a:t>
            </a:r>
            <a:r>
              <a:rPr lang="en-US" dirty="0">
                <a:cs typeface="B Nazanin" panose="00000400000000000000" pitchFamily="2" charset="-78"/>
              </a:rPr>
              <a:t/>
            </a:r>
            <a:br>
              <a:rPr lang="en-US" dirty="0">
                <a:cs typeface="B Nazanin" panose="00000400000000000000" pitchFamily="2" charset="-78"/>
              </a:rPr>
            </a:br>
            <a:r>
              <a:rPr lang="en-US" dirty="0">
                <a:cs typeface="B Nazanin" panose="00000400000000000000" pitchFamily="2" charset="-78"/>
                <a:sym typeface="Symbol"/>
              </a:rPr>
              <a:t></a:t>
            </a:r>
            <a:r>
              <a:rPr lang="en-US" dirty="0">
                <a:cs typeface="B Nazanin" panose="00000400000000000000" pitchFamily="2" charset="-78"/>
              </a:rPr>
              <a:t> </a:t>
            </a:r>
            <a:r>
              <a:rPr lang="fa-IR" dirty="0">
                <a:cs typeface="B Nazanin" panose="00000400000000000000" pitchFamily="2" charset="-78"/>
              </a:rPr>
              <a:t>مصرف داروهاي پايين آورنده قند</a:t>
            </a:r>
            <a:r>
              <a:rPr lang="en-US" dirty="0">
                <a:cs typeface="B Nazanin" panose="00000400000000000000" pitchFamily="2" charset="-78"/>
              </a:rPr>
              <a:t/>
            </a:r>
            <a:br>
              <a:rPr lang="en-US" dirty="0">
                <a:cs typeface="B Nazanin" panose="00000400000000000000" pitchFamily="2" charset="-78"/>
              </a:rPr>
            </a:br>
            <a:r>
              <a:rPr lang="en-US" dirty="0">
                <a:cs typeface="B Nazanin" panose="00000400000000000000" pitchFamily="2" charset="-78"/>
                <a:sym typeface="Symbol"/>
              </a:rPr>
              <a:t></a:t>
            </a:r>
            <a:r>
              <a:rPr lang="en-US" dirty="0">
                <a:cs typeface="B Nazanin" panose="00000400000000000000" pitchFamily="2" charset="-78"/>
              </a:rPr>
              <a:t> </a:t>
            </a:r>
            <a:r>
              <a:rPr lang="fa-IR" dirty="0">
                <a:cs typeface="B Nazanin" panose="00000400000000000000" pitchFamily="2" charset="-78"/>
              </a:rPr>
              <a:t>مصرف داروهاي بيهوشي و</a:t>
            </a:r>
            <a:r>
              <a:rPr lang="en-US" dirty="0">
                <a:cs typeface="B Nazanin" panose="00000400000000000000" pitchFamily="2" charset="-78"/>
              </a:rPr>
              <a:t> ....</a:t>
            </a:r>
          </a:p>
          <a:p>
            <a:endParaRPr lang="fa-IR" dirty="0"/>
          </a:p>
        </p:txBody>
      </p:sp>
    </p:spTree>
    <p:extLst>
      <p:ext uri="{BB962C8B-B14F-4D97-AF65-F5344CB8AC3E}">
        <p14:creationId xmlns:p14="http://schemas.microsoft.com/office/powerpoint/2010/main" val="34511506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1152128"/>
          </a:xfrm>
        </p:spPr>
        <p:style>
          <a:lnRef idx="1">
            <a:schemeClr val="accent1"/>
          </a:lnRef>
          <a:fillRef idx="2">
            <a:schemeClr val="accent1"/>
          </a:fillRef>
          <a:effectRef idx="1">
            <a:schemeClr val="accent1"/>
          </a:effectRef>
          <a:fontRef idx="minor">
            <a:schemeClr val="dk1"/>
          </a:fontRef>
        </p:style>
        <p:txBody>
          <a:bodyPr>
            <a:normAutofit fontScale="90000"/>
          </a:bodyPr>
          <a:lstStyle/>
          <a:p>
            <a:r>
              <a:rPr lang="fa-IR" sz="2800" dirty="0" smtClean="0">
                <a:cs typeface="B Nazanin" panose="00000400000000000000" pitchFamily="2" charset="-78"/>
              </a:rPr>
              <a:t>راهبردهاي پيشنهادي مرتبط با بيمار ، به منظور كاهش عوامل زمينه ساز خطر سقوط بيماران بخصوص بيماران پرخطر بستري به اين شرح مي باشند:</a:t>
            </a:r>
            <a:br>
              <a:rPr lang="fa-IR" sz="2800" dirty="0" smtClean="0">
                <a:cs typeface="B Nazanin" panose="00000400000000000000" pitchFamily="2" charset="-78"/>
              </a:rPr>
            </a:br>
            <a:endParaRPr lang="fa-IR" sz="2800" dirty="0">
              <a:cs typeface="B Nazanin" panose="00000400000000000000" pitchFamily="2" charset="-78"/>
            </a:endParaRPr>
          </a:p>
        </p:txBody>
      </p:sp>
      <p:sp>
        <p:nvSpPr>
          <p:cNvPr id="3" name="Content Placeholder 2"/>
          <p:cNvSpPr>
            <a:spLocks noGrp="1"/>
          </p:cNvSpPr>
          <p:nvPr>
            <p:ph idx="1"/>
          </p:nvPr>
        </p:nvSpPr>
        <p:spPr>
          <a:xfrm>
            <a:off x="457200" y="1340768"/>
            <a:ext cx="8229600" cy="4785395"/>
          </a:xfrm>
        </p:spPr>
        <p:txBody>
          <a:bodyPr>
            <a:normAutofit fontScale="92500" lnSpcReduction="20000"/>
          </a:bodyPr>
          <a:lstStyle/>
          <a:p>
            <a:endParaRPr lang="fa-IR" dirty="0" smtClean="0"/>
          </a:p>
          <a:p>
            <a:pPr marL="0" indent="0">
              <a:buNone/>
            </a:pPr>
            <a:r>
              <a:rPr lang="fa-IR" dirty="0" smtClean="0">
                <a:cs typeface="B Nazanin" panose="00000400000000000000" pitchFamily="2" charset="-78"/>
              </a:rPr>
              <a:t>مداخلات (شناختي) </a:t>
            </a:r>
          </a:p>
          <a:p>
            <a:pPr marL="0" indent="0">
              <a:buNone/>
            </a:pPr>
            <a:r>
              <a:rPr lang="fa-IR" dirty="0" smtClean="0">
                <a:cs typeface="B Nazanin" panose="00000400000000000000" pitchFamily="2" charset="-78"/>
              </a:rPr>
              <a:t>• ساده سازي فعالیتهای بیمار </a:t>
            </a:r>
          </a:p>
          <a:p>
            <a:pPr marL="0" indent="0">
              <a:buNone/>
            </a:pPr>
            <a:r>
              <a:rPr lang="fa-IR" dirty="0" smtClean="0">
                <a:cs typeface="B Nazanin" panose="00000400000000000000" pitchFamily="2" charset="-78"/>
              </a:rPr>
              <a:t>• اجتناب از تغييرات و يا انجام مرحله به مرحله تغييرات برای بیمار  </a:t>
            </a:r>
          </a:p>
          <a:p>
            <a:pPr marL="0" indent="0">
              <a:buNone/>
            </a:pPr>
            <a:r>
              <a:rPr lang="fa-IR" dirty="0" smtClean="0">
                <a:cs typeface="B Nazanin" panose="00000400000000000000" pitchFamily="2" charset="-78"/>
              </a:rPr>
              <a:t>• بهره گيري از ارتباطات شفاف و آگاهانه </a:t>
            </a:r>
          </a:p>
          <a:p>
            <a:pPr marL="0" indent="0">
              <a:buNone/>
            </a:pPr>
            <a:r>
              <a:rPr lang="fa-IR" dirty="0" smtClean="0">
                <a:cs typeface="B Nazanin" panose="00000400000000000000" pitchFamily="2" charset="-78"/>
              </a:rPr>
              <a:t>• ايجاد ثبات در كاركنان و فعاليت ها </a:t>
            </a:r>
          </a:p>
          <a:p>
            <a:pPr marL="0" indent="0">
              <a:buNone/>
            </a:pPr>
            <a:r>
              <a:rPr lang="fa-IR" dirty="0" smtClean="0">
                <a:cs typeface="B Nazanin" panose="00000400000000000000" pitchFamily="2" charset="-78"/>
              </a:rPr>
              <a:t>• فراهم كردن تقويم و ساعت  به منظور دسترسي</a:t>
            </a:r>
          </a:p>
          <a:p>
            <a:pPr marL="0" indent="0">
              <a:buNone/>
            </a:pPr>
            <a:r>
              <a:rPr lang="fa-IR" dirty="0" smtClean="0">
                <a:cs typeface="B Nazanin" panose="00000400000000000000" pitchFamily="2" charset="-78"/>
              </a:rPr>
              <a:t>• افزايش نور به ميزان استاندارد</a:t>
            </a:r>
          </a:p>
          <a:p>
            <a:pPr marL="0" indent="0">
              <a:buNone/>
            </a:pPr>
            <a:r>
              <a:rPr lang="fa-IR" dirty="0" smtClean="0">
                <a:cs typeface="B Nazanin" panose="00000400000000000000" pitchFamily="2" charset="-78"/>
              </a:rPr>
              <a:t>• تعیین لزوم مراقبت تمام وقت</a:t>
            </a:r>
          </a:p>
          <a:p>
            <a:pPr marL="0" indent="0">
              <a:buNone/>
            </a:pPr>
            <a:r>
              <a:rPr lang="fa-IR" dirty="0" smtClean="0">
                <a:cs typeface="B Nazanin" panose="00000400000000000000" pitchFamily="2" charset="-78"/>
              </a:rPr>
              <a:t>• تشويق همراه بیمار جهت ماندن نزد بيمار و حمايت از وي</a:t>
            </a:r>
          </a:p>
          <a:p>
            <a:endParaRPr lang="fa-IR" dirty="0" smtClean="0"/>
          </a:p>
          <a:p>
            <a:endParaRPr lang="fa-IR" dirty="0"/>
          </a:p>
        </p:txBody>
      </p:sp>
    </p:spTree>
    <p:extLst>
      <p:ext uri="{BB962C8B-B14F-4D97-AF65-F5344CB8AC3E}">
        <p14:creationId xmlns:p14="http://schemas.microsoft.com/office/powerpoint/2010/main" val="11004060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2200" dirty="0" smtClean="0"/>
              <a:t>مداخلات (فيزيكي) </a:t>
            </a:r>
            <a:r>
              <a:rPr lang="fa-IR" dirty="0" smtClean="0"/>
              <a:t/>
            </a:r>
            <a:br>
              <a:rPr lang="fa-IR" dirty="0" smtClean="0"/>
            </a:br>
            <a:endParaRPr lang="fa-IR" dirty="0"/>
          </a:p>
        </p:txBody>
      </p:sp>
      <p:sp>
        <p:nvSpPr>
          <p:cNvPr id="3" name="Content Placeholder 2"/>
          <p:cNvSpPr>
            <a:spLocks noGrp="1"/>
          </p:cNvSpPr>
          <p:nvPr>
            <p:ph idx="1"/>
          </p:nvPr>
        </p:nvSpPr>
        <p:spPr>
          <a:xfrm>
            <a:off x="457200" y="764704"/>
            <a:ext cx="8219256" cy="5361459"/>
          </a:xfrm>
        </p:spPr>
        <p:txBody>
          <a:bodyPr>
            <a:normAutofit fontScale="55000" lnSpcReduction="20000"/>
          </a:bodyPr>
          <a:lstStyle/>
          <a:p>
            <a:pPr marL="0" indent="0">
              <a:buNone/>
            </a:pPr>
            <a:r>
              <a:rPr lang="fa-IR" sz="4800" dirty="0" smtClean="0"/>
              <a:t>• </a:t>
            </a:r>
            <a:r>
              <a:rPr lang="fa-IR" sz="4800" dirty="0" smtClean="0">
                <a:cs typeface="B Nazanin" panose="00000400000000000000" pitchFamily="2" charset="-78"/>
              </a:rPr>
              <a:t>در دسترس گذاشتن عينك يا سمعك بيمار </a:t>
            </a:r>
          </a:p>
          <a:p>
            <a:pPr marL="0" indent="0">
              <a:buNone/>
            </a:pPr>
            <a:r>
              <a:rPr lang="fa-IR" sz="4800" dirty="0" smtClean="0">
                <a:cs typeface="B Nazanin" panose="00000400000000000000" pitchFamily="2" charset="-78"/>
              </a:rPr>
              <a:t>• ترغيب كردن بيمار جهت منظم كردن برنامه سرويس بهداشتي </a:t>
            </a:r>
          </a:p>
          <a:p>
            <a:pPr marL="0" indent="0">
              <a:buNone/>
            </a:pPr>
            <a:r>
              <a:rPr lang="fa-IR" sz="4800" dirty="0" smtClean="0">
                <a:cs typeface="B Nazanin" panose="00000400000000000000" pitchFamily="2" charset="-78"/>
              </a:rPr>
              <a:t>• مهيا نمودن</a:t>
            </a:r>
            <a:r>
              <a:rPr lang="en-US" sz="4800" dirty="0" smtClean="0">
                <a:cs typeface="B Nazanin" panose="00000400000000000000" pitchFamily="2" charset="-78"/>
              </a:rPr>
              <a:t>Bed Side </a:t>
            </a:r>
          </a:p>
          <a:p>
            <a:pPr marL="0" indent="0">
              <a:buNone/>
            </a:pPr>
            <a:r>
              <a:rPr lang="en-US" sz="4800" dirty="0" smtClean="0">
                <a:cs typeface="B Nazanin" panose="00000400000000000000" pitchFamily="2" charset="-78"/>
              </a:rPr>
              <a:t>• </a:t>
            </a:r>
            <a:r>
              <a:rPr lang="fa-IR" sz="4800" dirty="0" smtClean="0">
                <a:cs typeface="B Nazanin" panose="00000400000000000000" pitchFamily="2" charset="-78"/>
              </a:rPr>
              <a:t>كاهش حجم مايعات دريافتي پس از شام (منطبق با رژيم درماني بيمار) </a:t>
            </a:r>
          </a:p>
          <a:p>
            <a:pPr marL="0" indent="0">
              <a:buNone/>
            </a:pPr>
            <a:r>
              <a:rPr lang="fa-IR" sz="4800" dirty="0" smtClean="0">
                <a:cs typeface="B Nazanin" panose="00000400000000000000" pitchFamily="2" charset="-78"/>
              </a:rPr>
              <a:t>• تشويق بيمار جهت استفاده از دستگيره و محافظ قبل از ايستادن و راه رفتن </a:t>
            </a:r>
          </a:p>
          <a:p>
            <a:pPr marL="0" indent="0">
              <a:buNone/>
            </a:pPr>
            <a:r>
              <a:rPr lang="fa-IR" sz="4800" dirty="0" smtClean="0">
                <a:cs typeface="B Nazanin" panose="00000400000000000000" pitchFamily="2" charset="-78"/>
              </a:rPr>
              <a:t>• تشويق بيمار جهت فشار دادن مچ پا در وضعيت نشسته قبل از قدم زدن </a:t>
            </a:r>
          </a:p>
          <a:p>
            <a:pPr marL="0" indent="0">
              <a:buNone/>
            </a:pPr>
            <a:r>
              <a:rPr lang="fa-IR" sz="4800" dirty="0" smtClean="0">
                <a:cs typeface="B Nazanin" panose="00000400000000000000" pitchFamily="2" charset="-78"/>
              </a:rPr>
              <a:t>• تشويق بيمار كه احساس گيجي مي كند برای نشستن</a:t>
            </a:r>
          </a:p>
          <a:p>
            <a:pPr marL="0" indent="0">
              <a:buNone/>
            </a:pPr>
            <a:r>
              <a:rPr lang="fa-IR" sz="4800" dirty="0" smtClean="0">
                <a:cs typeface="B Nazanin" panose="00000400000000000000" pitchFamily="2" charset="-78"/>
              </a:rPr>
              <a:t>• دسترسي آسان به كنترل تلويزيون و راديو و يا زنگ اخبار </a:t>
            </a:r>
          </a:p>
          <a:p>
            <a:pPr marL="0" indent="0">
              <a:buNone/>
            </a:pPr>
            <a:r>
              <a:rPr lang="fa-IR" sz="4800" dirty="0" smtClean="0">
                <a:cs typeface="B Nazanin" panose="00000400000000000000" pitchFamily="2" charset="-78"/>
              </a:rPr>
              <a:t>• مناسب  بودن نور فضا </a:t>
            </a:r>
          </a:p>
          <a:p>
            <a:pPr marL="0" indent="0">
              <a:buNone/>
            </a:pPr>
            <a:r>
              <a:rPr lang="fa-IR" sz="4800" dirty="0" smtClean="0">
                <a:cs typeface="B Nazanin" panose="00000400000000000000" pitchFamily="2" charset="-78"/>
              </a:rPr>
              <a:t>• نصب نمودن نرده برای پله ها</a:t>
            </a:r>
          </a:p>
          <a:p>
            <a:pPr marL="0" indent="0">
              <a:buNone/>
            </a:pPr>
            <a:r>
              <a:rPr lang="fa-IR" sz="4800" dirty="0" smtClean="0">
                <a:cs typeface="B Nazanin" panose="00000400000000000000" pitchFamily="2" charset="-78"/>
              </a:rPr>
              <a:t>• استفاده از لغزش گیر جلوی درب حمام و سرويس دستشويي</a:t>
            </a:r>
          </a:p>
          <a:p>
            <a:pPr marL="0" indent="0">
              <a:buNone/>
            </a:pPr>
            <a:r>
              <a:rPr lang="fa-IR" sz="4800" dirty="0" smtClean="0">
                <a:cs typeface="B Nazanin" panose="00000400000000000000" pitchFamily="2" charset="-78"/>
              </a:rPr>
              <a:t>• مشخص نمودن مسير ايمن جهت حمام و سرويس دستشويي</a:t>
            </a:r>
          </a:p>
          <a:p>
            <a:pPr marL="0" indent="0">
              <a:buNone/>
            </a:pPr>
            <a:r>
              <a:rPr lang="fa-IR" sz="4800" dirty="0" smtClean="0">
                <a:cs typeface="B Nazanin" panose="00000400000000000000" pitchFamily="2" charset="-78"/>
              </a:rPr>
              <a:t>• استفاده از </a:t>
            </a:r>
            <a:r>
              <a:rPr lang="en-US" sz="4800" dirty="0" smtClean="0">
                <a:cs typeface="B Nazanin" panose="00000400000000000000" pitchFamily="2" charset="-78"/>
              </a:rPr>
              <a:t>Bed Side </a:t>
            </a:r>
          </a:p>
          <a:p>
            <a:pPr marL="0" indent="0">
              <a:buNone/>
            </a:pPr>
            <a:endParaRPr lang="fa-IR" dirty="0"/>
          </a:p>
        </p:txBody>
      </p:sp>
    </p:spTree>
    <p:extLst>
      <p:ext uri="{BB962C8B-B14F-4D97-AF65-F5344CB8AC3E}">
        <p14:creationId xmlns:p14="http://schemas.microsoft.com/office/powerpoint/2010/main" val="36610415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2800" dirty="0" smtClean="0"/>
              <a:t>مداخلات (فيزيكي)</a:t>
            </a:r>
            <a:endParaRPr lang="fa-IR" sz="2800" dirty="0"/>
          </a:p>
        </p:txBody>
      </p:sp>
      <p:sp>
        <p:nvSpPr>
          <p:cNvPr id="3" name="Content Placeholder 2"/>
          <p:cNvSpPr>
            <a:spLocks noGrp="1"/>
          </p:cNvSpPr>
          <p:nvPr>
            <p:ph idx="1"/>
          </p:nvPr>
        </p:nvSpPr>
        <p:spPr>
          <a:xfrm>
            <a:off x="457200" y="1052736"/>
            <a:ext cx="8229600" cy="5073427"/>
          </a:xfrm>
        </p:spPr>
        <p:txBody>
          <a:bodyPr>
            <a:normAutofit fontScale="70000" lnSpcReduction="20000"/>
          </a:bodyPr>
          <a:lstStyle/>
          <a:p>
            <a:pPr marL="0" indent="0">
              <a:buNone/>
            </a:pPr>
            <a:r>
              <a:rPr lang="fa-IR" dirty="0" smtClean="0">
                <a:cs typeface="B Nazanin" panose="00000400000000000000" pitchFamily="2" charset="-78"/>
              </a:rPr>
              <a:t>• تميز و خشك بودن كف اتاق </a:t>
            </a:r>
          </a:p>
          <a:p>
            <a:pPr marL="0" indent="0">
              <a:buNone/>
            </a:pPr>
            <a:r>
              <a:rPr lang="fa-IR" dirty="0" smtClean="0">
                <a:cs typeface="B Nazanin" panose="00000400000000000000" pitchFamily="2" charset="-78"/>
              </a:rPr>
              <a:t>• جمع آوری نمودن سیم ،لوله و مواردی از این قبیل از مسیر عبور و مرور بیمار </a:t>
            </a:r>
          </a:p>
          <a:p>
            <a:pPr marL="0" indent="0">
              <a:buNone/>
            </a:pPr>
            <a:r>
              <a:rPr lang="fa-IR" dirty="0" smtClean="0">
                <a:cs typeface="B Nazanin" panose="00000400000000000000" pitchFamily="2" charset="-78"/>
              </a:rPr>
              <a:t>• در دسترس قرار دادن زنگ هشدار پرستار در هر زمان </a:t>
            </a:r>
          </a:p>
          <a:p>
            <a:pPr marL="0" indent="0">
              <a:buNone/>
            </a:pPr>
            <a:r>
              <a:rPr lang="fa-IR" dirty="0" smtClean="0">
                <a:cs typeface="B Nazanin" panose="00000400000000000000" pitchFamily="2" charset="-78"/>
              </a:rPr>
              <a:t>• قرار دادن بيماران با ريسك بالا نزديك ايستگاه پرستاري </a:t>
            </a:r>
          </a:p>
          <a:p>
            <a:pPr marL="0" indent="0">
              <a:buNone/>
            </a:pPr>
            <a:r>
              <a:rPr lang="fa-IR" dirty="0" smtClean="0">
                <a:cs typeface="B Nazanin" panose="00000400000000000000" pitchFamily="2" charset="-78"/>
              </a:rPr>
              <a:t>• در صورت نیاز به حمام بستري نمودن بيماران با ريسك بالا در اتاق هاي داراي حمام </a:t>
            </a:r>
          </a:p>
          <a:p>
            <a:pPr marL="0" indent="0">
              <a:buNone/>
            </a:pPr>
            <a:r>
              <a:rPr lang="fa-IR" dirty="0" smtClean="0">
                <a:cs typeface="B Nazanin" panose="00000400000000000000" pitchFamily="2" charset="-78"/>
              </a:rPr>
              <a:t>• تعبيه ترمز مناسب براي وسايل کمک حرکتی </a:t>
            </a:r>
          </a:p>
          <a:p>
            <a:pPr marL="0" indent="0">
              <a:buNone/>
            </a:pPr>
            <a:r>
              <a:rPr lang="fa-IR" dirty="0" smtClean="0">
                <a:cs typeface="B Nazanin" panose="00000400000000000000" pitchFamily="2" charset="-78"/>
              </a:rPr>
              <a:t>• تشويق نمودن بيمار در جهت استفاده از پوشش يا لباس مناسب </a:t>
            </a:r>
          </a:p>
          <a:p>
            <a:pPr marL="0" indent="0">
              <a:buNone/>
            </a:pPr>
            <a:r>
              <a:rPr lang="fa-IR" dirty="0" smtClean="0">
                <a:cs typeface="B Nazanin" panose="00000400000000000000" pitchFamily="2" charset="-78"/>
              </a:rPr>
              <a:t>• قراردادن سطل زباله زير سينك و نه در مسير عبور و مرور </a:t>
            </a:r>
          </a:p>
          <a:p>
            <a:pPr marL="0" indent="0">
              <a:buNone/>
            </a:pPr>
            <a:r>
              <a:rPr lang="fa-IR" dirty="0" smtClean="0">
                <a:cs typeface="B Nazanin" panose="00000400000000000000" pitchFamily="2" charset="-78"/>
              </a:rPr>
              <a:t>• جمع آوري نمودن وسايل بلا استفاده </a:t>
            </a:r>
          </a:p>
          <a:p>
            <a:pPr marL="0" indent="0">
              <a:buNone/>
            </a:pPr>
            <a:r>
              <a:rPr lang="fa-IR" dirty="0" smtClean="0">
                <a:cs typeface="B Nazanin" panose="00000400000000000000" pitchFamily="2" charset="-78"/>
              </a:rPr>
              <a:t>• قراردادن سرم و پايه سرم و... در بالاي سر بیمار ( در صورت امکان )</a:t>
            </a:r>
          </a:p>
          <a:p>
            <a:pPr marL="0" indent="0">
              <a:buNone/>
            </a:pPr>
            <a:r>
              <a:rPr lang="fa-IR" dirty="0" smtClean="0">
                <a:cs typeface="B Nazanin" panose="00000400000000000000" pitchFamily="2" charset="-78"/>
              </a:rPr>
              <a:t>• سالم بودن وسايل روشنايي شب </a:t>
            </a:r>
          </a:p>
          <a:p>
            <a:pPr marL="0" indent="0">
              <a:buNone/>
            </a:pPr>
            <a:r>
              <a:rPr lang="fa-IR" dirty="0" smtClean="0">
                <a:cs typeface="B Nazanin" panose="00000400000000000000" pitchFamily="2" charset="-78"/>
              </a:rPr>
              <a:t>• نصب نمودن دستگیره داخل حمام و دستشویی</a:t>
            </a:r>
          </a:p>
          <a:p>
            <a:pPr marL="0" indent="0">
              <a:buNone/>
            </a:pPr>
            <a:r>
              <a:rPr lang="fa-IR" dirty="0" smtClean="0">
                <a:cs typeface="B Nazanin" panose="00000400000000000000" pitchFamily="2" charset="-78"/>
              </a:rPr>
              <a:t>• اتكا نكردن به جا حوله ای یا جاصابونی در حمام </a:t>
            </a:r>
          </a:p>
          <a:p>
            <a:pPr marL="0" indent="0">
              <a:buNone/>
            </a:pPr>
            <a:r>
              <a:rPr lang="fa-IR" dirty="0" smtClean="0">
                <a:cs typeface="B Nazanin" panose="00000400000000000000" pitchFamily="2" charset="-78"/>
              </a:rPr>
              <a:t>• قرار دادن حداقل يك طرف تخت بيمار در كنار ديوار در صورت  احتمال خروج  از تخت و خطرساز بودن</a:t>
            </a:r>
          </a:p>
          <a:p>
            <a:endParaRPr lang="fa-IR" dirty="0"/>
          </a:p>
        </p:txBody>
      </p:sp>
    </p:spTree>
    <p:extLst>
      <p:ext uri="{BB962C8B-B14F-4D97-AF65-F5344CB8AC3E}">
        <p14:creationId xmlns:p14="http://schemas.microsoft.com/office/powerpoint/2010/main" val="39338364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8219256" cy="5361459"/>
          </a:xfrm>
        </p:spPr>
        <p:txBody>
          <a:bodyPr>
            <a:normAutofit fontScale="85000" lnSpcReduction="10000"/>
          </a:bodyPr>
          <a:lstStyle/>
          <a:p>
            <a:pPr marL="0" indent="0">
              <a:buNone/>
            </a:pPr>
            <a:r>
              <a:rPr lang="fa-IR" dirty="0" smtClean="0">
                <a:cs typeface="B Nazanin" panose="00000400000000000000" pitchFamily="2" charset="-78"/>
              </a:rPr>
              <a:t>مداخلات (حركت - راه رفتن) </a:t>
            </a:r>
          </a:p>
          <a:p>
            <a:pPr marL="0" indent="0">
              <a:buNone/>
            </a:pPr>
            <a:r>
              <a:rPr lang="fa-IR" dirty="0" smtClean="0">
                <a:cs typeface="B Nazanin" panose="00000400000000000000" pitchFamily="2" charset="-78"/>
              </a:rPr>
              <a:t>• اطمينان از استفاده بيمار از ابزارهاي كمكي </a:t>
            </a:r>
          </a:p>
          <a:p>
            <a:pPr marL="0" indent="0">
              <a:buNone/>
            </a:pPr>
            <a:r>
              <a:rPr lang="fa-IR" dirty="0" smtClean="0">
                <a:cs typeface="B Nazanin" panose="00000400000000000000" pitchFamily="2" charset="-78"/>
              </a:rPr>
              <a:t>• قرار دادن ابزارهاي كمكي راه رفتن نزديك بيمار </a:t>
            </a:r>
          </a:p>
          <a:p>
            <a:pPr marL="0" indent="0">
              <a:buNone/>
            </a:pPr>
            <a:r>
              <a:rPr lang="fa-IR" dirty="0" smtClean="0">
                <a:cs typeface="B Nazanin" panose="00000400000000000000" pitchFamily="2" charset="-78"/>
              </a:rPr>
              <a:t>• ارتفاع مناسب ابزارهاي كمكي راه رفتن </a:t>
            </a:r>
          </a:p>
          <a:p>
            <a:pPr marL="0" indent="0">
              <a:buNone/>
            </a:pPr>
            <a:r>
              <a:rPr lang="fa-IR" dirty="0" smtClean="0">
                <a:cs typeface="B Nazanin" panose="00000400000000000000" pitchFamily="2" charset="-78"/>
              </a:rPr>
              <a:t>• مهيا نمودن علائم هشدار ايمني به بيمار هنگام جابجائي </a:t>
            </a:r>
          </a:p>
          <a:p>
            <a:pPr marL="0" indent="0">
              <a:buNone/>
            </a:pPr>
            <a:r>
              <a:rPr lang="fa-IR" dirty="0" smtClean="0">
                <a:cs typeface="B Nazanin" panose="00000400000000000000" pitchFamily="2" charset="-78"/>
              </a:rPr>
              <a:t>• اطمينان از پوشش دمپائي يا كفش مناسب بيمار در زمان راه رفتن</a:t>
            </a:r>
          </a:p>
          <a:p>
            <a:pPr marL="0" indent="0">
              <a:buNone/>
            </a:pPr>
            <a:r>
              <a:rPr lang="fa-IR" dirty="0" smtClean="0">
                <a:cs typeface="B Nazanin" panose="00000400000000000000" pitchFamily="2" charset="-78"/>
              </a:rPr>
              <a:t>مداخلات دارويي </a:t>
            </a:r>
          </a:p>
          <a:p>
            <a:pPr marL="0" indent="0">
              <a:buNone/>
            </a:pPr>
            <a:r>
              <a:rPr lang="fa-IR" dirty="0" smtClean="0">
                <a:cs typeface="B Nazanin" panose="00000400000000000000" pitchFamily="2" charset="-78"/>
              </a:rPr>
              <a:t>• تهيه كردن فهرست داروهاي خطرآفرين </a:t>
            </a:r>
          </a:p>
          <a:p>
            <a:pPr marL="0" indent="0">
              <a:buNone/>
            </a:pPr>
            <a:r>
              <a:rPr lang="fa-IR" dirty="0" smtClean="0">
                <a:cs typeface="B Nazanin" panose="00000400000000000000" pitchFamily="2" charset="-78"/>
              </a:rPr>
              <a:t>• دادن داروهاي ادرار آور را با مشورت پزشك در شيفت صبح ها به بيمار </a:t>
            </a:r>
          </a:p>
          <a:p>
            <a:pPr marL="0" indent="0">
              <a:buNone/>
            </a:pPr>
            <a:r>
              <a:rPr lang="fa-IR" dirty="0" smtClean="0">
                <a:cs typeface="B Nazanin" panose="00000400000000000000" pitchFamily="2" charset="-78"/>
              </a:rPr>
              <a:t>• بررسی اتصالات بیمار و پیش بینی های لازم هنگام حرکت </a:t>
            </a:r>
          </a:p>
          <a:p>
            <a:pPr marL="0" indent="0">
              <a:buNone/>
            </a:pPr>
            <a:r>
              <a:rPr lang="fa-IR" dirty="0" smtClean="0">
                <a:cs typeface="B Nazanin" panose="00000400000000000000" pitchFamily="2" charset="-78"/>
              </a:rPr>
              <a:t>• شناسايي بيماران پر خطر (مصرف كنندگان داروهاي بالا برنده احتمال خطر سقوط ) و اعلام هشدار به پزشك ، پرستار ، ساير كاركنان و همراهان بيمار</a:t>
            </a:r>
            <a:endParaRPr lang="fa-IR" dirty="0">
              <a:cs typeface="B Nazanin" panose="00000400000000000000" pitchFamily="2" charset="-78"/>
            </a:endParaRPr>
          </a:p>
        </p:txBody>
      </p:sp>
    </p:spTree>
    <p:extLst>
      <p:ext uri="{BB962C8B-B14F-4D97-AF65-F5344CB8AC3E}">
        <p14:creationId xmlns:p14="http://schemas.microsoft.com/office/powerpoint/2010/main" val="18023498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1368152"/>
          </a:xfrm>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fa-IR" sz="3200" dirty="0" smtClean="0">
                <a:cs typeface="B Nazanin" panose="00000400000000000000" pitchFamily="2" charset="-78"/>
              </a:rPr>
              <a:t>الف  -4  تعیین نقش پرسنل  در  برنامه کاهش سقوط بيمار بستري در بيمارستان </a:t>
            </a:r>
            <a:r>
              <a:rPr lang="fa-IR" sz="3200" dirty="0" smtClean="0"/>
              <a:t/>
            </a:r>
            <a:br>
              <a:rPr lang="fa-IR" sz="3200" dirty="0" smtClean="0"/>
            </a:br>
            <a:endParaRPr lang="fa-IR" sz="3200" dirty="0"/>
          </a:p>
        </p:txBody>
      </p:sp>
      <p:sp>
        <p:nvSpPr>
          <p:cNvPr id="3" name="Content Placeholder 2"/>
          <p:cNvSpPr>
            <a:spLocks noGrp="1"/>
          </p:cNvSpPr>
          <p:nvPr>
            <p:ph idx="1"/>
          </p:nvPr>
        </p:nvSpPr>
        <p:spPr/>
        <p:txBody>
          <a:bodyPr>
            <a:normAutofit/>
          </a:bodyPr>
          <a:lstStyle/>
          <a:p>
            <a:r>
              <a:rPr lang="fa-IR" dirty="0" smtClean="0">
                <a:cs typeface="B Nazanin" pitchFamily="2" charset="-78"/>
              </a:rPr>
              <a:t>آموزش نیروی انسانی به شرح موارد زیر :</a:t>
            </a:r>
          </a:p>
          <a:p>
            <a:r>
              <a:rPr lang="fa-IR" dirty="0" smtClean="0">
                <a:cs typeface="B Nazanin" pitchFamily="2" charset="-78"/>
              </a:rPr>
              <a:t>آموزش پزشكان در دوران اينترني و رزيدنتي در مورد ارزيابي سقوط و جلوگيري از جراحات ناشي از آن </a:t>
            </a:r>
          </a:p>
          <a:p>
            <a:r>
              <a:rPr lang="fa-IR" dirty="0" smtClean="0">
                <a:cs typeface="B Nazanin" pitchFamily="2" charset="-78"/>
              </a:rPr>
              <a:t>آموزش مهارت هاي پايه مديريت سقوط ويژه پرسنل پرستاري </a:t>
            </a:r>
          </a:p>
          <a:p>
            <a:r>
              <a:rPr lang="fa-IR" dirty="0" smtClean="0">
                <a:cs typeface="B Nazanin" pitchFamily="2" charset="-78"/>
              </a:rPr>
              <a:t>آموزش هاي آبشاري پرسنل بخش هاي بستري راجع به سقوط </a:t>
            </a:r>
          </a:p>
          <a:p>
            <a:r>
              <a:rPr lang="fa-IR" dirty="0" smtClean="0">
                <a:cs typeface="B Nazanin" pitchFamily="2" charset="-78"/>
              </a:rPr>
              <a:t>آموزش كليه كاركنان در مورد پيشگيري از سقوط و كاهش جراحات آن </a:t>
            </a:r>
          </a:p>
          <a:p>
            <a:endParaRPr lang="fa-IR" dirty="0"/>
          </a:p>
        </p:txBody>
      </p:sp>
    </p:spTree>
    <p:extLst>
      <p:ext uri="{BB962C8B-B14F-4D97-AF65-F5344CB8AC3E}">
        <p14:creationId xmlns:p14="http://schemas.microsoft.com/office/powerpoint/2010/main" val="37016613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normAutofit/>
          </a:bodyPr>
          <a:lstStyle/>
          <a:p>
            <a:r>
              <a:rPr lang="fa-IR" sz="2000" dirty="0" smtClean="0">
                <a:cs typeface="B Nazanin" panose="00000400000000000000" pitchFamily="2" charset="-78"/>
              </a:rPr>
              <a:t>الف – 5  افزايش آگاهي بيمار و خانواده به منظور کاهش موارد سقوط آموزش بیمار و همراه بیمار به منظورکاهش موارد سقوط بیمار بستری در بیمارستان به شرح موارد زیر مي باشد :</a:t>
            </a:r>
            <a:br>
              <a:rPr lang="fa-IR" sz="2000" dirty="0" smtClean="0">
                <a:cs typeface="B Nazanin" panose="00000400000000000000" pitchFamily="2" charset="-78"/>
              </a:rPr>
            </a:br>
            <a:endParaRPr lang="fa-IR" sz="2000" dirty="0">
              <a:cs typeface="B Nazanin" panose="00000400000000000000" pitchFamily="2" charset="-78"/>
            </a:endParaRPr>
          </a:p>
        </p:txBody>
      </p:sp>
      <p:sp>
        <p:nvSpPr>
          <p:cNvPr id="3" name="Content Placeholder 2"/>
          <p:cNvSpPr>
            <a:spLocks noGrp="1"/>
          </p:cNvSpPr>
          <p:nvPr>
            <p:ph idx="1"/>
          </p:nvPr>
        </p:nvSpPr>
        <p:spPr/>
        <p:txBody>
          <a:bodyPr>
            <a:normAutofit fontScale="85000" lnSpcReduction="10000"/>
          </a:bodyPr>
          <a:lstStyle/>
          <a:p>
            <a:r>
              <a:rPr lang="fa-IR" dirty="0" smtClean="0">
                <a:cs typeface="B Nazanin" pitchFamily="2" charset="-78"/>
              </a:rPr>
              <a:t>آموزش پيشگيري از سقوط و هنگام سقوط به بيماران در معرض سقوط و خانواده شان </a:t>
            </a:r>
          </a:p>
          <a:p>
            <a:r>
              <a:rPr lang="fa-IR" dirty="0" smtClean="0">
                <a:cs typeface="B Nazanin" pitchFamily="2" charset="-78"/>
              </a:rPr>
              <a:t>آموزش راهكارهاي پيشگيري از سقوط پس از ترخيص و در خانه به بیمار و خانواده وی </a:t>
            </a:r>
          </a:p>
          <a:p>
            <a:r>
              <a:rPr lang="fa-IR" dirty="0" smtClean="0">
                <a:cs typeface="B Nazanin" pitchFamily="2" charset="-78"/>
              </a:rPr>
              <a:t>بيان و آگاهي دادن  به بیمار و خانواده وی براي عدم خروج از تخت بیمار بدون كمك گرفتن </a:t>
            </a:r>
          </a:p>
          <a:p>
            <a:r>
              <a:rPr lang="fa-IR" dirty="0" smtClean="0">
                <a:cs typeface="B Nazanin" pitchFamily="2" charset="-78"/>
              </a:rPr>
              <a:t>آشنا نمودن بیمار و خانواده وی در مورد  بازوبند هشدار خطر سقوط بيمار </a:t>
            </a:r>
          </a:p>
          <a:p>
            <a:r>
              <a:rPr lang="fa-IR" dirty="0" smtClean="0">
                <a:cs typeface="B Nazanin" pitchFamily="2" charset="-78"/>
              </a:rPr>
              <a:t>قرار دادن پمفلت، فيلم و . . .  آموزشي در اختيار بيمار و خانواده اش</a:t>
            </a:r>
          </a:p>
          <a:p>
            <a:pPr marL="0" indent="0">
              <a:buNone/>
            </a:pPr>
            <a:r>
              <a:rPr lang="fa-IR" dirty="0" smtClean="0">
                <a:cs typeface="B Nazanin" pitchFamily="2" charset="-78"/>
              </a:rPr>
              <a:t>ب- اجراي مداخلات براي كاهش شدت جراحت و آسيب ناشي از سقوط در بيمارستان</a:t>
            </a:r>
          </a:p>
          <a:p>
            <a:endParaRPr lang="fa-IR" dirty="0"/>
          </a:p>
        </p:txBody>
      </p:sp>
    </p:spTree>
    <p:extLst>
      <p:ext uri="{BB962C8B-B14F-4D97-AF65-F5344CB8AC3E}">
        <p14:creationId xmlns:p14="http://schemas.microsoft.com/office/powerpoint/2010/main" val="1345395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72816"/>
            <a:ext cx="8229600" cy="3960440"/>
          </a:xfrm>
        </p:spPr>
        <p:style>
          <a:lnRef idx="1">
            <a:schemeClr val="accent2"/>
          </a:lnRef>
          <a:fillRef idx="3">
            <a:schemeClr val="accent2"/>
          </a:fillRef>
          <a:effectRef idx="2">
            <a:schemeClr val="accent2"/>
          </a:effectRef>
          <a:fontRef idx="minor">
            <a:schemeClr val="lt1"/>
          </a:fontRef>
        </p:style>
        <p:txBody>
          <a:bodyPr>
            <a:normAutofit/>
          </a:bodyPr>
          <a:lstStyle/>
          <a:p>
            <a:pPr marL="0" indent="0" algn="ctr">
              <a:buNone/>
            </a:pPr>
            <a:endParaRPr lang="fa-IR" sz="5400" dirty="0" smtClean="0">
              <a:cs typeface="B Nazanin" panose="00000400000000000000" pitchFamily="2" charset="-78"/>
            </a:endParaRPr>
          </a:p>
          <a:p>
            <a:pPr marL="0" indent="0" algn="ctr">
              <a:buNone/>
            </a:pPr>
            <a:r>
              <a:rPr lang="fa-IR" sz="4800" b="1" dirty="0" smtClean="0">
                <a:cs typeface="B Nazanin" panose="00000400000000000000" pitchFamily="2" charset="-78"/>
              </a:rPr>
              <a:t>مراقبتهای پرستاری در </a:t>
            </a:r>
            <a:r>
              <a:rPr lang="fa-IR" sz="4800" b="1" dirty="0" smtClean="0">
                <a:cs typeface="B Nazanin" panose="00000400000000000000" pitchFamily="2" charset="-78"/>
              </a:rPr>
              <a:t>سقوط </a:t>
            </a:r>
            <a:r>
              <a:rPr lang="fa-IR" sz="4800" b="1" dirty="0" smtClean="0">
                <a:cs typeface="B Nazanin" panose="00000400000000000000" pitchFamily="2" charset="-78"/>
              </a:rPr>
              <a:t>بیمار</a:t>
            </a:r>
          </a:p>
          <a:p>
            <a:pPr marL="0" indent="0" algn="ctr">
              <a:buNone/>
            </a:pPr>
            <a:r>
              <a:rPr lang="fa-IR" sz="2800" dirty="0" smtClean="0">
                <a:cs typeface="B Nazanin" panose="00000400000000000000" pitchFamily="2" charset="-78"/>
              </a:rPr>
              <a:t>فریبا رسان نژاد</a:t>
            </a:r>
          </a:p>
          <a:p>
            <a:pPr marL="0" indent="0" algn="ctr">
              <a:buNone/>
            </a:pPr>
            <a:r>
              <a:rPr lang="fa-IR" sz="2800" dirty="0" smtClean="0">
                <a:cs typeface="B Nazanin" panose="00000400000000000000" pitchFamily="2" charset="-78"/>
              </a:rPr>
              <a:t>کارشناس مسئول مدیریت پرستاری </a:t>
            </a:r>
          </a:p>
          <a:p>
            <a:pPr marL="0" indent="0" algn="ctr">
              <a:buNone/>
            </a:pPr>
            <a:r>
              <a:rPr lang="fa-IR" sz="2800" smtClean="0">
                <a:cs typeface="B Nazanin" panose="00000400000000000000" pitchFamily="2" charset="-78"/>
              </a:rPr>
              <a:t>دانشگاه علوم پزشکی وخدمات بهداشتی درمانی البرز</a:t>
            </a:r>
            <a:endParaRPr lang="fa-IR" sz="2800" dirty="0">
              <a:cs typeface="B Nazanin" panose="00000400000000000000" pitchFamily="2" charset="-78"/>
            </a:endParaRPr>
          </a:p>
        </p:txBody>
      </p:sp>
    </p:spTree>
    <p:extLst>
      <p:ext uri="{BB962C8B-B14F-4D97-AF65-F5344CB8AC3E}">
        <p14:creationId xmlns:p14="http://schemas.microsoft.com/office/powerpoint/2010/main" val="2595005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1000"/>
                                        <p:tgtEl>
                                          <p:spTgt spid="3">
                                            <p:bg/>
                                          </p:spTgt>
                                        </p:tgtEl>
                                      </p:cBhvr>
                                    </p:animEffect>
                                    <p:anim calcmode="lin" valueType="num">
                                      <p:cBhvr>
                                        <p:cTn id="8" dur="1000" fill="hold"/>
                                        <p:tgtEl>
                                          <p:spTgt spid="3">
                                            <p:bg/>
                                          </p:spTgt>
                                        </p:tgtEl>
                                        <p:attrNameLst>
                                          <p:attrName>ppt_x</p:attrName>
                                        </p:attrNameLst>
                                      </p:cBhvr>
                                      <p:tavLst>
                                        <p:tav tm="0">
                                          <p:val>
                                            <p:strVal val="#ppt_x"/>
                                          </p:val>
                                        </p:tav>
                                        <p:tav tm="100000">
                                          <p:val>
                                            <p:strVal val="#ppt_x"/>
                                          </p:val>
                                        </p:tav>
                                      </p:tavLst>
                                    </p:anim>
                                    <p:anim calcmode="lin" valueType="num">
                                      <p:cBhvr>
                                        <p:cTn id="9"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2050" name="Picture 2" descr="C:\Documents and Settings\rasan nezhad\Desktop\New Folder\71284_466.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60486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normAutofit fontScale="90000"/>
          </a:bodyPr>
          <a:lstStyle/>
          <a:p>
            <a:r>
              <a:rPr lang="fa-IR" dirty="0" smtClean="0">
                <a:cs typeface="B Nazanin" panose="00000400000000000000" pitchFamily="2" charset="-78"/>
              </a:rPr>
              <a:t>مداخلات (محيطي) </a:t>
            </a:r>
            <a:r>
              <a:rPr lang="fa-IR" dirty="0" smtClean="0"/>
              <a:t/>
            </a:r>
            <a:br>
              <a:rPr lang="fa-IR" dirty="0" smtClean="0"/>
            </a:br>
            <a:endParaRPr lang="fa-IR" dirty="0"/>
          </a:p>
        </p:txBody>
      </p:sp>
      <p:sp>
        <p:nvSpPr>
          <p:cNvPr id="3" name="Content Placeholder 2"/>
          <p:cNvSpPr>
            <a:spLocks noGrp="1"/>
          </p:cNvSpPr>
          <p:nvPr>
            <p:ph idx="1"/>
          </p:nvPr>
        </p:nvSpPr>
        <p:spPr/>
        <p:txBody>
          <a:bodyPr/>
          <a:lstStyle/>
          <a:p>
            <a:pPr marL="0" indent="0">
              <a:buNone/>
            </a:pPr>
            <a:r>
              <a:rPr lang="fa-IR" dirty="0" smtClean="0"/>
              <a:t>• </a:t>
            </a:r>
            <a:r>
              <a:rPr lang="fa-IR" dirty="0" smtClean="0">
                <a:cs typeface="B Nazanin" pitchFamily="2" charset="-78"/>
              </a:rPr>
              <a:t>ارتفاع مناسب صندلي يا تخت </a:t>
            </a:r>
          </a:p>
          <a:p>
            <a:pPr marL="0" indent="0">
              <a:buNone/>
            </a:pPr>
            <a:r>
              <a:rPr lang="fa-IR" dirty="0" smtClean="0">
                <a:cs typeface="B Nazanin" pitchFamily="2" charset="-78"/>
              </a:rPr>
              <a:t>• پایین آوردن تخت بیمار( نزديك زمين ) جهت ايمني بيمار در زماني كه فراموش مي كند ازکادر بالینی كمك بگيرد وكاهش احتمال جراحت ناشي از سقوط كاهش </a:t>
            </a:r>
          </a:p>
          <a:p>
            <a:endParaRPr lang="fa-IR" dirty="0"/>
          </a:p>
        </p:txBody>
      </p:sp>
    </p:spTree>
    <p:extLst>
      <p:ext uri="{BB962C8B-B14F-4D97-AF65-F5344CB8AC3E}">
        <p14:creationId xmlns:p14="http://schemas.microsoft.com/office/powerpoint/2010/main" val="718769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normAutofit/>
          </a:bodyPr>
          <a:lstStyle/>
          <a:p>
            <a:r>
              <a:rPr lang="fa-IR" sz="3200" dirty="0" smtClean="0">
                <a:cs typeface="B Nazanin" panose="00000400000000000000" pitchFamily="2" charset="-78"/>
              </a:rPr>
              <a:t>ج- راهبردهاي مراقبت به هنگام و كارآمداز آسيب ديدگان</a:t>
            </a:r>
            <a:br>
              <a:rPr lang="fa-IR" sz="3200" dirty="0" smtClean="0">
                <a:cs typeface="B Nazanin" panose="00000400000000000000" pitchFamily="2" charset="-78"/>
              </a:rPr>
            </a:br>
            <a:endParaRPr lang="fa-IR" sz="3200" dirty="0"/>
          </a:p>
        </p:txBody>
      </p:sp>
      <p:sp>
        <p:nvSpPr>
          <p:cNvPr id="3" name="Content Placeholder 2"/>
          <p:cNvSpPr>
            <a:spLocks noGrp="1"/>
          </p:cNvSpPr>
          <p:nvPr>
            <p:ph idx="1"/>
          </p:nvPr>
        </p:nvSpPr>
        <p:spPr/>
        <p:txBody>
          <a:bodyPr/>
          <a:lstStyle/>
          <a:p>
            <a:pPr marL="0" indent="0">
              <a:buNone/>
            </a:pPr>
            <a:r>
              <a:rPr lang="fa-IR" dirty="0" smtClean="0">
                <a:cs typeface="B Nazanin" panose="00000400000000000000" pitchFamily="2" charset="-78"/>
              </a:rPr>
              <a:t>براي كليه بيماراني كه دچار سانحه سقوط مي شوند ،امكان دسترسي به پزشك معالج و پرستار ايمني بيمار فراهم گردد. درصورت نياز به انجام اقدامات تشخيصي و درماني اجراي و پيگيري كليه خدمات لازم بر عهده بيمارستان مي باشد . </a:t>
            </a:r>
          </a:p>
          <a:p>
            <a:endParaRPr lang="fa-IR" dirty="0"/>
          </a:p>
        </p:txBody>
      </p:sp>
      <p:pic>
        <p:nvPicPr>
          <p:cNvPr id="3074" name="Picture 2" descr="C:\Documents and Settings\rasan nezhad\Desktop\New Folder\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62313" y="3933056"/>
            <a:ext cx="2619375" cy="18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4056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88640"/>
            <a:ext cx="8291264" cy="792088"/>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fa-IR" dirty="0" smtClean="0">
                <a:cs typeface="B Nazanin" panose="00000400000000000000" pitchFamily="2" charset="-78"/>
              </a:rPr>
              <a:t/>
            </a:r>
            <a:br>
              <a:rPr lang="fa-IR" dirty="0" smtClean="0">
                <a:cs typeface="B Nazanin" panose="00000400000000000000" pitchFamily="2" charset="-78"/>
              </a:rPr>
            </a:br>
            <a:r>
              <a:rPr lang="fa-IR" dirty="0" smtClean="0">
                <a:cs typeface="B Nazanin" panose="00000400000000000000" pitchFamily="2" charset="-78"/>
              </a:rPr>
              <a:t>فعاليت هاي ضروري</a:t>
            </a:r>
            <a:br>
              <a:rPr lang="fa-IR" dirty="0" smtClean="0">
                <a:cs typeface="B Nazanin" panose="00000400000000000000" pitchFamily="2" charset="-78"/>
              </a:rPr>
            </a:br>
            <a:endParaRPr lang="fa-IR" dirty="0"/>
          </a:p>
        </p:txBody>
      </p:sp>
      <p:sp>
        <p:nvSpPr>
          <p:cNvPr id="3" name="Content Placeholder 2"/>
          <p:cNvSpPr>
            <a:spLocks noGrp="1"/>
          </p:cNvSpPr>
          <p:nvPr>
            <p:ph idx="1"/>
          </p:nvPr>
        </p:nvSpPr>
        <p:spPr>
          <a:xfrm>
            <a:off x="457200" y="980728"/>
            <a:ext cx="8229600" cy="5145435"/>
          </a:xfrm>
        </p:spPr>
        <p:txBody>
          <a:bodyPr>
            <a:normAutofit fontScale="62500" lnSpcReduction="20000"/>
          </a:bodyPr>
          <a:lstStyle/>
          <a:p>
            <a:pPr marL="0" indent="0">
              <a:buNone/>
            </a:pPr>
            <a:r>
              <a:rPr lang="fa-IR" dirty="0" smtClean="0">
                <a:cs typeface="B Nazanin" panose="00000400000000000000" pitchFamily="2" charset="-78"/>
              </a:rPr>
              <a:t>• از ايمن بودن شرايط بيمار براي ارزيابي او اطمينان يابد .</a:t>
            </a:r>
          </a:p>
          <a:p>
            <a:pPr marL="0" indent="0">
              <a:buNone/>
            </a:pPr>
            <a:r>
              <a:rPr lang="fa-IR" dirty="0" smtClean="0">
                <a:cs typeface="B Nazanin" panose="00000400000000000000" pitchFamily="2" charset="-78"/>
              </a:rPr>
              <a:t>• راه هوايي</a:t>
            </a:r>
            <a:r>
              <a:rPr lang="en-US" dirty="0" smtClean="0">
                <a:cs typeface="B Nazanin" panose="00000400000000000000" pitchFamily="2" charset="-78"/>
              </a:rPr>
              <a:t>air way، </a:t>
            </a:r>
            <a:r>
              <a:rPr lang="fa-IR" dirty="0" smtClean="0">
                <a:cs typeface="B Nazanin" panose="00000400000000000000" pitchFamily="2" charset="-78"/>
              </a:rPr>
              <a:t>تنفس و گردش خون بيمار را كنترل شود .</a:t>
            </a:r>
          </a:p>
          <a:p>
            <a:pPr marL="0" indent="0">
              <a:buNone/>
            </a:pPr>
            <a:r>
              <a:rPr lang="fa-IR" dirty="0" smtClean="0">
                <a:cs typeface="B Nazanin" panose="00000400000000000000" pitchFamily="2" charset="-78"/>
              </a:rPr>
              <a:t>• بيمار را از نظر هرگونه جراحت بررسي شود .</a:t>
            </a:r>
          </a:p>
          <a:p>
            <a:pPr marL="0" indent="0">
              <a:buNone/>
            </a:pPr>
            <a:r>
              <a:rPr lang="fa-IR" dirty="0" smtClean="0">
                <a:cs typeface="B Nazanin" panose="00000400000000000000" pitchFamily="2" charset="-78"/>
              </a:rPr>
              <a:t>• پشت بيمار به شيوه مناسب به تخت، صندلي يا صندلي چرخدار تكيه داده شود .</a:t>
            </a:r>
          </a:p>
          <a:p>
            <a:pPr marL="0" indent="0">
              <a:buNone/>
            </a:pPr>
            <a:r>
              <a:rPr lang="fa-IR" dirty="0" smtClean="0">
                <a:cs typeface="B Nazanin" panose="00000400000000000000" pitchFamily="2" charset="-78"/>
              </a:rPr>
              <a:t>• اگر حدس می زنید بيمار دچار شكستگي شده است و يا اطمينان داريد در هر دو صورت پزشك را مطلع كنيد تا ارزيابي هاي اوليه انجام شود و در خصوص امكان حركت كردن او اعلام نظر كند.</a:t>
            </a:r>
          </a:p>
          <a:p>
            <a:pPr marL="0" indent="0">
              <a:buNone/>
            </a:pPr>
            <a:r>
              <a:rPr lang="fa-IR" dirty="0" smtClean="0">
                <a:cs typeface="B Nazanin" panose="00000400000000000000" pitchFamily="2" charset="-78"/>
              </a:rPr>
              <a:t>• مشاهدات حياتي شامل فشار خون، نبض، تنفس، حجم اكسيژن، قند خون، در صورت نياز به اجرا در آید .</a:t>
            </a:r>
          </a:p>
          <a:p>
            <a:pPr marL="0" indent="0">
              <a:buNone/>
            </a:pPr>
            <a:r>
              <a:rPr lang="fa-IR" dirty="0" smtClean="0">
                <a:cs typeface="B Nazanin" panose="00000400000000000000" pitchFamily="2" charset="-78"/>
              </a:rPr>
              <a:t>• در صورتي كه احتمال ضربه يا جراحت به سر بيمار وجود دارد ، مشاهدات نورولوژيك به اجرا در آید .</a:t>
            </a:r>
          </a:p>
          <a:p>
            <a:pPr marL="0" indent="0">
              <a:buNone/>
            </a:pPr>
            <a:r>
              <a:rPr lang="fa-IR" dirty="0" smtClean="0">
                <a:cs typeface="B Nazanin" panose="00000400000000000000" pitchFamily="2" charset="-78"/>
              </a:rPr>
              <a:t>• هنگام سقوط بيمار تيم كادر باليني تشكيل شود .</a:t>
            </a:r>
          </a:p>
          <a:p>
            <a:pPr marL="0" indent="0">
              <a:buNone/>
            </a:pPr>
            <a:r>
              <a:rPr lang="fa-IR" dirty="0" smtClean="0">
                <a:cs typeface="B Nazanin" panose="00000400000000000000" pitchFamily="2" charset="-78"/>
              </a:rPr>
              <a:t>• به تيم باليني بخش در هر سه شيفت اطلاع رساني شود كه در صورت بروز تغييرات يا حالات اضطراري بيمار از پزشك آنكال در صورت نياز جهت بررسي وضعيت بيمار كمك بگيرند.</a:t>
            </a:r>
          </a:p>
          <a:p>
            <a:pPr marL="0" indent="0">
              <a:buNone/>
            </a:pPr>
            <a:r>
              <a:rPr lang="fa-IR" dirty="0" smtClean="0">
                <a:cs typeface="B Nazanin" panose="00000400000000000000" pitchFamily="2" charset="-78"/>
              </a:rPr>
              <a:t>• كليه جزئيات سقوط، آزمايشها و درمانهاي اجرا شده براي بيمار را در مشاهدات پرستاري ثبت شود .</a:t>
            </a:r>
          </a:p>
          <a:p>
            <a:pPr marL="0" indent="0">
              <a:buNone/>
            </a:pPr>
            <a:r>
              <a:rPr lang="fa-IR" dirty="0" smtClean="0">
                <a:cs typeface="B Nazanin" panose="00000400000000000000" pitchFamily="2" charset="-78"/>
              </a:rPr>
              <a:t>• در صورتي كه حال عمومي بيمار خوب است، از او درخواست نشود که شخصا" برخيزد.</a:t>
            </a:r>
          </a:p>
          <a:p>
            <a:pPr marL="0" indent="0">
              <a:buNone/>
            </a:pPr>
            <a:r>
              <a:rPr lang="fa-IR" dirty="0" smtClean="0">
                <a:cs typeface="B Nazanin" panose="00000400000000000000" pitchFamily="2" charset="-78"/>
              </a:rPr>
              <a:t>• به تاريخچه بيمار توجه شود .</a:t>
            </a:r>
          </a:p>
          <a:p>
            <a:pPr marL="0" indent="0">
              <a:buNone/>
            </a:pPr>
            <a:r>
              <a:rPr lang="fa-IR" dirty="0" smtClean="0">
                <a:cs typeface="B Nazanin" panose="00000400000000000000" pitchFamily="2" charset="-78"/>
              </a:rPr>
              <a:t>در صورتي كه بيمار احساس درد دارد ، ميزان درد بيمار را هنگام حركت كردن بررسي كنيد</a:t>
            </a:r>
          </a:p>
          <a:p>
            <a:pPr>
              <a:buNone/>
            </a:pPr>
            <a:endParaRPr lang="fa-IR" dirty="0"/>
          </a:p>
        </p:txBody>
      </p:sp>
    </p:spTree>
    <p:extLst>
      <p:ext uri="{BB962C8B-B14F-4D97-AF65-F5344CB8AC3E}">
        <p14:creationId xmlns:p14="http://schemas.microsoft.com/office/powerpoint/2010/main" val="1050695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sz="3600" dirty="0" smtClean="0">
                <a:cs typeface="B Nazanin" pitchFamily="2" charset="-78"/>
              </a:rPr>
              <a:t>اقدامات بعد از سقوط از تخت :</a:t>
            </a:r>
            <a:r>
              <a:rPr lang="fa-IR" sz="3600" dirty="0" smtClean="0"/>
              <a:t/>
            </a:r>
            <a:br>
              <a:rPr lang="fa-IR" sz="3600" dirty="0" smtClean="0"/>
            </a:br>
            <a:endParaRPr lang="fa-IR" sz="3600" dirty="0"/>
          </a:p>
        </p:txBody>
      </p:sp>
      <p:sp>
        <p:nvSpPr>
          <p:cNvPr id="3" name="Content Placeholder 2"/>
          <p:cNvSpPr>
            <a:spLocks noGrp="1"/>
          </p:cNvSpPr>
          <p:nvPr>
            <p:ph idx="1"/>
          </p:nvPr>
        </p:nvSpPr>
        <p:spPr/>
        <p:txBody>
          <a:bodyPr>
            <a:normAutofit fontScale="85000" lnSpcReduction="20000"/>
          </a:bodyPr>
          <a:lstStyle/>
          <a:p>
            <a:pPr>
              <a:buNone/>
            </a:pPr>
            <a:r>
              <a:rPr lang="fa-IR" dirty="0" smtClean="0">
                <a:cs typeface="B Nazanin" pitchFamily="2" charset="-78"/>
              </a:rPr>
              <a:t>ارزیابی بلافاصله بعد از سقوط :</a:t>
            </a:r>
          </a:p>
          <a:p>
            <a:pPr>
              <a:buNone/>
            </a:pPr>
            <a:r>
              <a:rPr lang="fa-IR" dirty="0" smtClean="0">
                <a:cs typeface="B Nazanin" pitchFamily="2" charset="-78"/>
              </a:rPr>
              <a:t>بیمار را از نظر صدمات و جراحات وارد شده بررسی کنید و اطلاعات زیر راجمع اوری و در پرونده ثبت نمایید :</a:t>
            </a:r>
          </a:p>
          <a:p>
            <a:pPr>
              <a:buNone/>
            </a:pPr>
            <a:r>
              <a:rPr lang="fa-IR" dirty="0" smtClean="0">
                <a:cs typeface="B Nazanin" pitchFamily="2" charset="-78"/>
              </a:rPr>
              <a:t>1. ساعت و زمان سقوط</a:t>
            </a:r>
          </a:p>
          <a:p>
            <a:pPr>
              <a:buNone/>
            </a:pPr>
            <a:r>
              <a:rPr lang="fa-IR" dirty="0" smtClean="0">
                <a:cs typeface="B Nazanin" pitchFamily="2" charset="-78"/>
              </a:rPr>
              <a:t>2.توضیح بیمار در مورد حادثه سقوط</a:t>
            </a:r>
          </a:p>
          <a:p>
            <a:pPr>
              <a:buNone/>
            </a:pPr>
            <a:r>
              <a:rPr lang="fa-IR" dirty="0" smtClean="0">
                <a:cs typeface="B Nazanin" pitchFamily="2" charset="-78"/>
              </a:rPr>
              <a:t>در هنگام سقوط از تخت بیمار در حال تلاش برای انجام چه کاری بوده است ؟</a:t>
            </a:r>
          </a:p>
          <a:p>
            <a:pPr>
              <a:buNone/>
            </a:pPr>
            <a:r>
              <a:rPr lang="fa-IR" dirty="0" smtClean="0">
                <a:cs typeface="B Nazanin" pitchFamily="2" charset="-78"/>
              </a:rPr>
              <a:t>3.در مورد حادثه از همراه بیمار / مراقبت کننده از بیمار پرس و جو کنید.</a:t>
            </a:r>
          </a:p>
          <a:p>
            <a:pPr>
              <a:buNone/>
            </a:pPr>
            <a:r>
              <a:rPr lang="fa-IR" dirty="0" smtClean="0">
                <a:cs typeface="B Nazanin" pitchFamily="2" charset="-78"/>
              </a:rPr>
              <a:t>4.علائم حیاتی بیمار را کنترل کنید</a:t>
            </a:r>
          </a:p>
          <a:p>
            <a:pPr>
              <a:buNone/>
            </a:pPr>
            <a:r>
              <a:rPr lang="fa-IR" dirty="0" smtClean="0">
                <a:cs typeface="B Nazanin" pitchFamily="2" charset="-78"/>
              </a:rPr>
              <a:t>5.داروهای بیمار را کنترل کنید. </a:t>
            </a:r>
          </a:p>
          <a:p>
            <a:pPr>
              <a:buNone/>
            </a:pPr>
            <a:r>
              <a:rPr lang="fa-IR" dirty="0" smtClean="0">
                <a:cs typeface="B Nazanin" pitchFamily="2" charset="-78"/>
              </a:rPr>
              <a:t>ایا تمامی داروها به موقع داده شده است ؟</a:t>
            </a:r>
          </a:p>
          <a:p>
            <a:pPr>
              <a:buNone/>
            </a:pPr>
            <a:r>
              <a:rPr lang="fa-IR" dirty="0" smtClean="0">
                <a:cs typeface="B Nazanin" pitchFamily="2" charset="-78"/>
              </a:rPr>
              <a:t>ایا دارویی به اشتباه دو بار داده شده است ؟</a:t>
            </a:r>
          </a:p>
          <a:p>
            <a:pPr>
              <a:buNone/>
            </a:pPr>
            <a:endParaRPr lang="fa-IR" dirty="0">
              <a:cs typeface="B Nazanin" pitchFamily="2" charset="-78"/>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8291264" cy="5361459"/>
          </a:xfrm>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pPr marL="0" indent="0">
              <a:buNone/>
            </a:pPr>
            <a:r>
              <a:rPr lang="fa-IR" dirty="0" smtClean="0">
                <a:cs typeface="B Nazanin" panose="00000400000000000000" pitchFamily="2" charset="-78"/>
              </a:rPr>
              <a:t>د- راهبردهاي شناسايي، ثبت و تحليل موارد سقوط بيمار بستري در بيمارستان(نظام مراقبت)شامل:</a:t>
            </a:r>
          </a:p>
          <a:p>
            <a:pPr marL="0" indent="0">
              <a:buNone/>
            </a:pPr>
            <a:r>
              <a:rPr lang="fa-IR" dirty="0" smtClean="0">
                <a:cs typeface="B Nazanin" panose="00000400000000000000" pitchFamily="2" charset="-78"/>
              </a:rPr>
              <a:t>د -1 مانيتورينگ و ثبت تمامی موارد سقوط </a:t>
            </a:r>
          </a:p>
          <a:p>
            <a:pPr marL="0" indent="0">
              <a:buNone/>
            </a:pPr>
            <a:r>
              <a:rPr lang="fa-IR" dirty="0" smtClean="0">
                <a:cs typeface="B Nazanin" panose="00000400000000000000" pitchFamily="2" charset="-78"/>
              </a:rPr>
              <a:t>پايش برنامه کاهش موارد سقوط بیمار بستری در بیمارستان به شرح موارد زیر تعیین شود :</a:t>
            </a:r>
          </a:p>
          <a:p>
            <a:pPr marL="0" indent="0">
              <a:buNone/>
            </a:pPr>
            <a:r>
              <a:rPr lang="fa-IR" dirty="0" smtClean="0">
                <a:cs typeface="B Nazanin" panose="00000400000000000000" pitchFamily="2" charset="-78"/>
              </a:rPr>
              <a:t>علائم بيمار در هنگام سقوط </a:t>
            </a:r>
          </a:p>
          <a:p>
            <a:pPr marL="0" indent="0">
              <a:buNone/>
            </a:pPr>
            <a:r>
              <a:rPr lang="fa-IR" dirty="0" smtClean="0">
                <a:cs typeface="B Nazanin" panose="00000400000000000000" pitchFamily="2" charset="-78"/>
              </a:rPr>
              <a:t>تعداد سقوط ها يا موارد نزديك به سقوط  قبلي </a:t>
            </a:r>
          </a:p>
          <a:p>
            <a:pPr marL="0" indent="0">
              <a:buNone/>
            </a:pPr>
            <a:r>
              <a:rPr lang="fa-IR" dirty="0" smtClean="0">
                <a:cs typeface="B Nazanin" panose="00000400000000000000" pitchFamily="2" charset="-78"/>
              </a:rPr>
              <a:t>محل سقوط </a:t>
            </a:r>
          </a:p>
          <a:p>
            <a:pPr marL="0" indent="0">
              <a:buNone/>
            </a:pPr>
            <a:r>
              <a:rPr lang="fa-IR" dirty="0" smtClean="0">
                <a:cs typeface="B Nazanin" panose="00000400000000000000" pitchFamily="2" charset="-78"/>
              </a:rPr>
              <a:t>اقدامات انجام شده در زمان سقوط </a:t>
            </a:r>
          </a:p>
          <a:p>
            <a:pPr marL="0" indent="0">
              <a:buNone/>
            </a:pPr>
            <a:r>
              <a:rPr lang="fa-IR" dirty="0" smtClean="0">
                <a:cs typeface="B Nazanin" panose="00000400000000000000" pitchFamily="2" charset="-78"/>
              </a:rPr>
              <a:t>زمان سقوط </a:t>
            </a:r>
          </a:p>
          <a:p>
            <a:pPr marL="0" indent="0">
              <a:buNone/>
            </a:pPr>
            <a:r>
              <a:rPr lang="fa-IR" dirty="0" smtClean="0">
                <a:cs typeface="B Nazanin" panose="00000400000000000000" pitchFamily="2" charset="-78"/>
              </a:rPr>
              <a:t>آسيب روحي يا جسمي وارد شده به بيمار  </a:t>
            </a:r>
          </a:p>
          <a:p>
            <a:pPr marL="0" indent="0">
              <a:buNone/>
            </a:pPr>
            <a:r>
              <a:rPr lang="fa-IR" dirty="0" smtClean="0">
                <a:cs typeface="B Nazanin" panose="00000400000000000000" pitchFamily="2" charset="-78"/>
              </a:rPr>
              <a:t>ارجاع بروز خطر بالقوه سقوط به اعضاء تيم ايمني بيمار </a:t>
            </a:r>
          </a:p>
          <a:p>
            <a:pPr marL="0" indent="0">
              <a:buNone/>
            </a:pPr>
            <a:r>
              <a:rPr lang="fa-IR" dirty="0" smtClean="0">
                <a:cs typeface="B Nazanin" panose="00000400000000000000" pitchFamily="2" charset="-78"/>
              </a:rPr>
              <a:t>برقراری ارتباط بين موقعيت هاي خطرآفرين و مداخلات پيشگيرانه </a:t>
            </a:r>
          </a:p>
          <a:p>
            <a:pPr marL="0" indent="0">
              <a:buNone/>
            </a:pPr>
            <a:r>
              <a:rPr lang="fa-IR" dirty="0" smtClean="0">
                <a:cs typeface="B Nazanin" panose="00000400000000000000" pitchFamily="2" charset="-78"/>
              </a:rPr>
              <a:t>گنجاندن مداخلات پيشگيري از سقوط و جراحات ناشي از آن در برنامه مراقبت اختصاصي بيماران پرخطر</a:t>
            </a:r>
          </a:p>
          <a:p>
            <a:endParaRPr lang="fa-IR" dirty="0"/>
          </a:p>
        </p:txBody>
      </p:sp>
    </p:spTree>
    <p:extLst>
      <p:ext uri="{BB962C8B-B14F-4D97-AF65-F5344CB8AC3E}">
        <p14:creationId xmlns:p14="http://schemas.microsoft.com/office/powerpoint/2010/main" val="377150430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5576" y="548680"/>
            <a:ext cx="8147248" cy="5433467"/>
          </a:xfrm>
        </p:spPr>
        <p:style>
          <a:lnRef idx="0">
            <a:schemeClr val="accent4"/>
          </a:lnRef>
          <a:fillRef idx="3">
            <a:schemeClr val="accent4"/>
          </a:fillRef>
          <a:effectRef idx="3">
            <a:schemeClr val="accent4"/>
          </a:effectRef>
          <a:fontRef idx="minor">
            <a:schemeClr val="lt1"/>
          </a:fontRef>
        </p:style>
        <p:txBody>
          <a:bodyPr>
            <a:normAutofit fontScale="92500" lnSpcReduction="10000"/>
          </a:bodyPr>
          <a:lstStyle/>
          <a:p>
            <a:pPr marL="0" indent="0">
              <a:buNone/>
            </a:pPr>
            <a:r>
              <a:rPr lang="fa-IR" dirty="0" smtClean="0">
                <a:cs typeface="B Nazanin" panose="00000400000000000000" pitchFamily="2" charset="-78"/>
              </a:rPr>
              <a:t>د - 2  بررسی تمامی موارد وقایع ناگوار ناشی از سقوط و تحلیل ریشه ای آنها</a:t>
            </a:r>
          </a:p>
          <a:p>
            <a:pPr marL="0" indent="0">
              <a:buNone/>
            </a:pPr>
            <a:r>
              <a:rPr lang="fa-IR" dirty="0" smtClean="0">
                <a:cs typeface="B Nazanin" panose="00000400000000000000" pitchFamily="2" charset="-78"/>
              </a:rPr>
              <a:t>كليه موارد وقایع ناگوار ناشی از سقوط بررسي و تحلیل ریشه ای (</a:t>
            </a:r>
            <a:r>
              <a:rPr lang="en-US" dirty="0" smtClean="0">
                <a:cs typeface="B Nazanin" panose="00000400000000000000" pitchFamily="2" charset="-78"/>
              </a:rPr>
              <a:t>RCA) </a:t>
            </a:r>
            <a:r>
              <a:rPr lang="fa-IR" dirty="0" smtClean="0">
                <a:cs typeface="B Nazanin" panose="00000400000000000000" pitchFamily="2" charset="-78"/>
              </a:rPr>
              <a:t>آنها انجام شود</a:t>
            </a:r>
          </a:p>
          <a:p>
            <a:pPr marL="0" indent="0">
              <a:buNone/>
            </a:pPr>
            <a:r>
              <a:rPr lang="fa-IR" dirty="0" smtClean="0">
                <a:cs typeface="B Nazanin" panose="00000400000000000000" pitchFamily="2" charset="-78"/>
              </a:rPr>
              <a:t>• گزارش نتايج الگوبرداري و درسهاي آموخته شده از سقوط به صورت ساليانه تهیه شود .</a:t>
            </a:r>
          </a:p>
          <a:p>
            <a:pPr marL="0" indent="0">
              <a:buNone/>
            </a:pPr>
            <a:r>
              <a:rPr lang="fa-IR" dirty="0" smtClean="0">
                <a:cs typeface="B Nazanin" panose="00000400000000000000" pitchFamily="2" charset="-78"/>
              </a:rPr>
              <a:t>• شكايات و حوادث گزارش شده ،پايش شود .</a:t>
            </a:r>
          </a:p>
          <a:p>
            <a:pPr marL="0" indent="0">
              <a:buNone/>
            </a:pPr>
            <a:r>
              <a:rPr lang="fa-IR" dirty="0" smtClean="0">
                <a:cs typeface="B Nazanin" panose="00000400000000000000" pitchFamily="2" charset="-78"/>
              </a:rPr>
              <a:t>• پايش اقدامات درماني انجام شده به عنوان نتيجه شكايات و حوادث انجام شود . </a:t>
            </a:r>
          </a:p>
          <a:p>
            <a:pPr marL="0" indent="0">
              <a:buNone/>
            </a:pPr>
            <a:r>
              <a:rPr lang="fa-IR" dirty="0" smtClean="0">
                <a:cs typeface="B Nazanin" panose="00000400000000000000" pitchFamily="2" charset="-78"/>
              </a:rPr>
              <a:t>• بازخواني و پايش تحليل هاي ريشه اي جهت ارزيابي علل سقوط هايي كه به دنبال آن آسيب جدي يا مرگ بوده است  انجام شود.</a:t>
            </a:r>
          </a:p>
          <a:p>
            <a:endParaRPr lang="fa-IR" dirty="0"/>
          </a:p>
        </p:txBody>
      </p:sp>
    </p:spTree>
    <p:extLst>
      <p:ext uri="{BB962C8B-B14F-4D97-AF65-F5344CB8AC3E}">
        <p14:creationId xmlns:p14="http://schemas.microsoft.com/office/powerpoint/2010/main" val="402026989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fa-IR" dirty="0">
                <a:cs typeface="B Nazanin" panose="00000400000000000000" pitchFamily="2" charset="-78"/>
              </a:rPr>
              <a:t>ه- مميزي</a:t>
            </a:r>
            <a:br>
              <a:rPr lang="fa-IR" dirty="0">
                <a:cs typeface="B Nazanin" panose="00000400000000000000" pitchFamily="2" charset="-78"/>
              </a:rPr>
            </a:br>
            <a:endParaRPr lang="fa-IR" dirty="0"/>
          </a:p>
        </p:txBody>
      </p:sp>
      <p:sp>
        <p:nvSpPr>
          <p:cNvPr id="3" name="Content Placeholder 2"/>
          <p:cNvSpPr>
            <a:spLocks noGrp="1"/>
          </p:cNvSpPr>
          <p:nvPr>
            <p:ph idx="1"/>
          </p:nvPr>
        </p:nvSpPr>
        <p:spPr/>
        <p:txBody>
          <a:bodyPr>
            <a:normAutofit/>
          </a:bodyPr>
          <a:lstStyle/>
          <a:p>
            <a:r>
              <a:rPr lang="fa-IR" dirty="0" smtClean="0">
                <a:cs typeface="B Nazanin" panose="00000400000000000000" pitchFamily="2" charset="-78"/>
              </a:rPr>
              <a:t>اجرای ممیزی (تعیین شاخص و ...): چرخه پروژه ممیزی بالینی سقوط بيمار در دوره زمانی معین شامل تعیین عنوان پروژه ممیزی بالینی، بررسي وضعیت موجود، تعيين استاندارد، مقايسه وضعیت موجود با استاندارد، طراحي مداخله، اجرای مداخله و مميزي مجدد طراحی و اجرا شود. عنوان پروژه ممیزی بالینی بايستي شفاف بوده و مكان و دوره زماني اجرا پروژه را مشخص كند. در بررسي وضعیت موجود،گزارش مفصلي از اهميت بررسي موارد سقوط ،عوارض عدم پيشگيري و بررسي آن و مقايسه با خط مشي بيمارستان انجام مي گيرد. </a:t>
            </a:r>
          </a:p>
          <a:p>
            <a:endParaRPr lang="fa-IR" dirty="0"/>
          </a:p>
        </p:txBody>
      </p:sp>
    </p:spTree>
    <p:extLst>
      <p:ext uri="{BB962C8B-B14F-4D97-AF65-F5344CB8AC3E}">
        <p14:creationId xmlns:p14="http://schemas.microsoft.com/office/powerpoint/2010/main" val="2613350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214290"/>
            <a:ext cx="8115328" cy="785818"/>
          </a:xfrm>
        </p:spPr>
        <p:style>
          <a:lnRef idx="2">
            <a:schemeClr val="accent4">
              <a:shade val="50000"/>
            </a:schemeClr>
          </a:lnRef>
          <a:fillRef idx="1">
            <a:schemeClr val="accent4"/>
          </a:fillRef>
          <a:effectRef idx="0">
            <a:schemeClr val="accent4"/>
          </a:effectRef>
          <a:fontRef idx="minor">
            <a:schemeClr val="lt1"/>
          </a:fontRef>
        </p:style>
        <p:txBody>
          <a:bodyPr>
            <a:normAutofit fontScale="90000"/>
          </a:bodyPr>
          <a:lstStyle/>
          <a:p>
            <a:r>
              <a:rPr lang="fa-IR" sz="3200" dirty="0" smtClean="0">
                <a:cs typeface="B Nazanin" pitchFamily="2" charset="-78"/>
              </a:rPr>
              <a:t>شاخص های بیماران در معرض سقوط :</a:t>
            </a:r>
            <a:br>
              <a:rPr lang="fa-IR" sz="3200" dirty="0" smtClean="0">
                <a:cs typeface="B Nazanin" pitchFamily="2" charset="-78"/>
              </a:rPr>
            </a:br>
            <a:endParaRPr lang="fa-IR" sz="3200" dirty="0">
              <a:cs typeface="B Nazanin" pitchFamily="2" charset="-78"/>
            </a:endParaRPr>
          </a:p>
        </p:txBody>
      </p:sp>
      <p:sp>
        <p:nvSpPr>
          <p:cNvPr id="3" name="Content Placeholder 2"/>
          <p:cNvSpPr>
            <a:spLocks noGrp="1"/>
          </p:cNvSpPr>
          <p:nvPr>
            <p:ph idx="1"/>
          </p:nvPr>
        </p:nvSpPr>
        <p:spPr>
          <a:xfrm>
            <a:off x="500034" y="1071546"/>
            <a:ext cx="8258204" cy="5286412"/>
          </a:xfrm>
        </p:spPr>
        <p:txBody>
          <a:bodyPr>
            <a:normAutofit fontScale="40000" lnSpcReduction="20000"/>
          </a:bodyPr>
          <a:lstStyle/>
          <a:p>
            <a:pPr>
              <a:buNone/>
            </a:pPr>
            <a:r>
              <a:rPr lang="fa-IR" dirty="0" smtClean="0">
                <a:cs typeface="B Nazanin" pitchFamily="2" charset="-78"/>
              </a:rPr>
              <a:t>1 </a:t>
            </a:r>
            <a:r>
              <a:rPr lang="fa-IR" sz="4300" dirty="0" smtClean="0">
                <a:cs typeface="B Nazanin" pitchFamily="2" charset="-78"/>
              </a:rPr>
              <a:t>. فقدان هوشیاری</a:t>
            </a:r>
          </a:p>
          <a:p>
            <a:pPr>
              <a:buNone/>
            </a:pPr>
            <a:r>
              <a:rPr lang="fa-IR" sz="4300" dirty="0" smtClean="0">
                <a:cs typeface="B Nazanin" pitchFamily="2" charset="-78"/>
              </a:rPr>
              <a:t>2 . نداشتن همراه</a:t>
            </a:r>
          </a:p>
          <a:p>
            <a:pPr>
              <a:buNone/>
            </a:pPr>
            <a:r>
              <a:rPr lang="fa-IR" sz="4300" dirty="0" smtClean="0">
                <a:cs typeface="B Nazanin" pitchFamily="2" charset="-78"/>
              </a:rPr>
              <a:t>3 . کهولت سن</a:t>
            </a:r>
          </a:p>
          <a:p>
            <a:pPr>
              <a:buNone/>
            </a:pPr>
            <a:r>
              <a:rPr lang="fa-IR" sz="4300" dirty="0" smtClean="0">
                <a:cs typeface="B Nazanin" pitchFamily="2" charset="-78"/>
              </a:rPr>
              <a:t>4 . توهم / دلیریوم</a:t>
            </a:r>
          </a:p>
          <a:p>
            <a:pPr>
              <a:buNone/>
            </a:pPr>
            <a:r>
              <a:rPr lang="fa-IR" sz="4300" dirty="0" smtClean="0">
                <a:cs typeface="B Nazanin" pitchFamily="2" charset="-78"/>
              </a:rPr>
              <a:t>5 . کاهش ناگهانی فشار خون</a:t>
            </a:r>
          </a:p>
          <a:p>
            <a:pPr>
              <a:buNone/>
            </a:pPr>
            <a:r>
              <a:rPr lang="fa-IR" sz="4300" dirty="0" smtClean="0">
                <a:cs typeface="B Nazanin" pitchFamily="2" charset="-78"/>
              </a:rPr>
              <a:t>6 . ضعف عضلانی</a:t>
            </a:r>
          </a:p>
          <a:p>
            <a:pPr>
              <a:buNone/>
            </a:pPr>
            <a:r>
              <a:rPr lang="fa-IR" sz="4300" dirty="0" smtClean="0">
                <a:cs typeface="B Nazanin" pitchFamily="2" charset="-78"/>
              </a:rPr>
              <a:t>7 . ضعف بینایی</a:t>
            </a:r>
          </a:p>
          <a:p>
            <a:pPr>
              <a:buNone/>
            </a:pPr>
            <a:r>
              <a:rPr lang="fa-IR" sz="4300" dirty="0" smtClean="0">
                <a:cs typeface="B Nazanin" pitchFamily="2" charset="-78"/>
              </a:rPr>
              <a:t>8 . نابینایی</a:t>
            </a:r>
          </a:p>
          <a:p>
            <a:pPr>
              <a:buNone/>
            </a:pPr>
            <a:r>
              <a:rPr lang="fa-IR" sz="4300" dirty="0" smtClean="0">
                <a:cs typeface="B Nazanin" pitchFamily="2" charset="-78"/>
              </a:rPr>
              <a:t>9 . معلولیت</a:t>
            </a:r>
          </a:p>
          <a:p>
            <a:pPr>
              <a:buNone/>
            </a:pPr>
            <a:r>
              <a:rPr lang="fa-IR" sz="4300" dirty="0" smtClean="0">
                <a:cs typeface="B Nazanin" pitchFamily="2" charset="-78"/>
              </a:rPr>
              <a:t>10 . درد غیر قابل تحمل</a:t>
            </a:r>
          </a:p>
          <a:p>
            <a:pPr>
              <a:buNone/>
            </a:pPr>
            <a:r>
              <a:rPr lang="fa-IR" sz="4300" dirty="0" smtClean="0">
                <a:cs typeface="B Nazanin" pitchFamily="2" charset="-78"/>
              </a:rPr>
              <a:t>11 . مصرف دارویی که باعث گیجی شود</a:t>
            </a:r>
          </a:p>
          <a:p>
            <a:pPr>
              <a:buNone/>
            </a:pPr>
            <a:r>
              <a:rPr lang="fa-IR" sz="4300" dirty="0" smtClean="0">
                <a:cs typeface="B Nazanin" pitchFamily="2" charset="-78"/>
              </a:rPr>
              <a:t>12 . سابقه سقوط از تخت</a:t>
            </a:r>
          </a:p>
          <a:p>
            <a:pPr>
              <a:buNone/>
            </a:pPr>
            <a:r>
              <a:rPr lang="fa-IR" sz="4300" dirty="0" smtClean="0">
                <a:cs typeface="B Nazanin" pitchFamily="2" charset="-78"/>
              </a:rPr>
              <a:t>13 . تکرر ادرار</a:t>
            </a:r>
          </a:p>
          <a:p>
            <a:pPr>
              <a:buNone/>
            </a:pPr>
            <a:r>
              <a:rPr lang="fa-IR" sz="4300" dirty="0" smtClean="0">
                <a:cs typeface="B Nazanin" pitchFamily="2" charset="-78"/>
              </a:rPr>
              <a:t>14 . بی قراری</a:t>
            </a:r>
          </a:p>
          <a:p>
            <a:pPr>
              <a:buNone/>
            </a:pPr>
            <a:r>
              <a:rPr lang="fa-IR" sz="4300" dirty="0" smtClean="0">
                <a:cs typeface="B Nazanin" pitchFamily="2" charset="-78"/>
              </a:rPr>
              <a:t>روش های گوناگونی برای بررسی خطرات سقوط از تخت وجود دارد که در میان آنها روش مورس </a:t>
            </a:r>
            <a:r>
              <a:rPr lang="en-US" sz="4300" dirty="0" smtClean="0">
                <a:cs typeface="B Nazanin" pitchFamily="2" charset="-78"/>
              </a:rPr>
              <a:t>Morse fall Risk </a:t>
            </a:r>
            <a:r>
              <a:rPr lang="en-US" sz="4300" smtClean="0">
                <a:cs typeface="B Nazanin" pitchFamily="2" charset="-78"/>
              </a:rPr>
              <a:t>Assesment </a:t>
            </a:r>
            <a:r>
              <a:rPr lang="fa-IR" sz="4300" dirty="0" smtClean="0">
                <a:cs typeface="B Nazanin" pitchFamily="2" charset="-78"/>
              </a:rPr>
              <a:t>یا همان </a:t>
            </a:r>
            <a:r>
              <a:rPr lang="en-US" sz="4300" dirty="0" smtClean="0">
                <a:cs typeface="B Nazanin" pitchFamily="2" charset="-78"/>
              </a:rPr>
              <a:t>MFS </a:t>
            </a:r>
            <a:r>
              <a:rPr lang="fa-IR" sz="4300" dirty="0" smtClean="0">
                <a:cs typeface="B Nazanin" pitchFamily="2" charset="-78"/>
              </a:rPr>
              <a:t>بیشتر از سایر روش هامورد استفاده قرار می گیرد.</a:t>
            </a:r>
            <a:r>
              <a:rPr lang="fa-IR" sz="4300" dirty="0" smtClean="0">
                <a:solidFill>
                  <a:schemeClr val="dk1"/>
                </a:solidFill>
                <a:cs typeface="B Nazanin" pitchFamily="2" charset="-78"/>
              </a:rPr>
              <a:t> امتیاز ریسک افتادن بیمار</a:t>
            </a:r>
          </a:p>
          <a:p>
            <a:r>
              <a:rPr lang="fa-IR" sz="4300" dirty="0" smtClean="0">
                <a:solidFill>
                  <a:schemeClr val="dk1"/>
                </a:solidFill>
                <a:cs typeface="B Nazanin" pitchFamily="2" charset="-78"/>
              </a:rPr>
              <a:t>45 و بیشتر ریسک بالا</a:t>
            </a:r>
          </a:p>
          <a:p>
            <a:r>
              <a:rPr lang="fa-IR" sz="4300" dirty="0" smtClean="0">
                <a:solidFill>
                  <a:schemeClr val="dk1"/>
                </a:solidFill>
                <a:cs typeface="B Nazanin" pitchFamily="2" charset="-78"/>
              </a:rPr>
              <a:t>25-44 ریسک متوسط</a:t>
            </a:r>
          </a:p>
          <a:p>
            <a:r>
              <a:rPr lang="fa-IR" sz="4300" dirty="0" smtClean="0">
                <a:solidFill>
                  <a:schemeClr val="dk1"/>
                </a:solidFill>
                <a:cs typeface="B Nazanin" pitchFamily="2" charset="-78"/>
              </a:rPr>
              <a:t>0-24 ریسک کم</a:t>
            </a:r>
            <a:endParaRPr lang="fa-IR" sz="4300" dirty="0" smtClean="0">
              <a:cs typeface="B Nazanin" pitchFamily="2" charset="-78"/>
            </a:endParaRPr>
          </a:p>
          <a:p>
            <a:pPr>
              <a:buNone/>
            </a:pPr>
            <a:endParaRPr lang="fa-IR" sz="43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lstStyle/>
          <a:p>
            <a:r>
              <a:rPr lang="fa-IR" dirty="0" smtClean="0">
                <a:cs typeface="B Nazanin" panose="00000400000000000000" pitchFamily="2" charset="-78"/>
              </a:rPr>
              <a:t>پنجمین شاخص ملی پرستاری</a:t>
            </a:r>
            <a:endParaRPr lang="fa-IR" dirty="0">
              <a:cs typeface="B Nazanin" panose="00000400000000000000" pitchFamily="2" charset="-78"/>
            </a:endParaRPr>
          </a:p>
        </p:txBody>
      </p:sp>
      <p:sp>
        <p:nvSpPr>
          <p:cNvPr id="3" name="Content Placeholder 2"/>
          <p:cNvSpPr>
            <a:spLocks noGrp="1"/>
          </p:cNvSpPr>
          <p:nvPr>
            <p:ph idx="1"/>
          </p:nvPr>
        </p:nvSpPr>
        <p:spPr/>
        <p:txBody>
          <a:bodyPr/>
          <a:lstStyle/>
          <a:p>
            <a:r>
              <a:rPr lang="fa-IR" b="1" dirty="0" smtClean="0">
                <a:cs typeface="B Nazanin" panose="00000400000000000000" pitchFamily="2" charset="-78"/>
              </a:rPr>
              <a:t>شاخص: </a:t>
            </a:r>
            <a:r>
              <a:rPr lang="fa-IR" dirty="0" smtClean="0">
                <a:cs typeface="B Nazanin" panose="00000400000000000000" pitchFamily="2" charset="-78"/>
              </a:rPr>
              <a:t>درصد موارد سقوط بیماران بستری شده در بیمارستانهای دولتی وغیر دولتی به کل بیماران در معرض خط سقوط در همان بیمارستان</a:t>
            </a:r>
          </a:p>
          <a:p>
            <a:r>
              <a:rPr lang="fa-IR" b="1" dirty="0" smtClean="0">
                <a:cs typeface="B Nazanin" panose="00000400000000000000" pitchFamily="2" charset="-78"/>
              </a:rPr>
              <a:t>فرد مسئول برنامه: </a:t>
            </a:r>
            <a:r>
              <a:rPr lang="fa-IR" dirty="0" smtClean="0">
                <a:cs typeface="B Nazanin" panose="00000400000000000000" pitchFamily="2" charset="-78"/>
              </a:rPr>
              <a:t>سرپرستار، کارشناس مسئول ایمنی بیمار و مدیر پرستاری</a:t>
            </a:r>
            <a:endParaRPr lang="fa-IR" dirty="0">
              <a:cs typeface="B Nazanin" panose="00000400000000000000" pitchFamily="2" charset="-78"/>
            </a:endParaRPr>
          </a:p>
        </p:txBody>
      </p:sp>
    </p:spTree>
    <p:extLst>
      <p:ext uri="{BB962C8B-B14F-4D97-AF65-F5344CB8AC3E}">
        <p14:creationId xmlns:p14="http://schemas.microsoft.com/office/powerpoint/2010/main" val="24524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t>ايمني وكنترل بيمار در سقوط از تخت بستري</a:t>
            </a:r>
            <a:endParaRPr lang="fa-IR" dirty="0"/>
          </a:p>
        </p:txBody>
      </p:sp>
      <p:sp>
        <p:nvSpPr>
          <p:cNvPr id="3" name="Content Placeholder 2"/>
          <p:cNvSpPr>
            <a:spLocks noGrp="1"/>
          </p:cNvSpPr>
          <p:nvPr>
            <p:ph idx="1"/>
          </p:nvPr>
        </p:nvSpPr>
        <p:spPr/>
        <p:txBody>
          <a:bodyPr>
            <a:normAutofit/>
          </a:bodyPr>
          <a:lstStyle/>
          <a:p>
            <a:pPr marL="0" indent="0">
              <a:buNone/>
            </a:pPr>
            <a:r>
              <a:rPr lang="fa-IR" sz="2800" dirty="0">
                <a:cs typeface="B Nazanin" panose="00000400000000000000" pitchFamily="2" charset="-78"/>
              </a:rPr>
              <a:t>سقوط بیمار در بیمارستان علاوه بر به خطر انداختن ایمنی بیمار منجر به جراحت و از دست دادن استقلال فرد می شود. سقوط الزاما با تحرک بيمار در ارتباط است. اختلال حرکت نيز به نوبه خود يکي از مشکلات عمده در بيمارستان‌ها به شمار مي‌رود که مي‌تواند بيماران را در معرض خطرات ديگري مانند ايجاد زخم‌هاي بستر، کاهش سطح عملکردي و... قرار </a:t>
            </a:r>
            <a:r>
              <a:rPr lang="fa-IR" sz="2800" dirty="0" smtClean="0">
                <a:cs typeface="B Nazanin" panose="00000400000000000000" pitchFamily="2" charset="-78"/>
              </a:rPr>
              <a:t>دهد.</a:t>
            </a:r>
            <a:endParaRPr lang="fa-IR" sz="2800" dirty="0">
              <a:cs typeface="B Nazanin" panose="00000400000000000000" pitchFamily="2" charset="-78"/>
            </a:endParaRPr>
          </a:p>
        </p:txBody>
      </p:sp>
      <p:pic>
        <p:nvPicPr>
          <p:cNvPr id="1026" name="Picture 2" descr="C:\Documents and Settings\rasan nezhad\Desktop\New Folder\downloa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62313" y="4293096"/>
            <a:ext cx="2619375" cy="18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2922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Documents and Settings\rasan nezhad\Desktop\New Folder\patient-fall-poster-df.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8520" y="0"/>
            <a:ext cx="9252520" cy="6802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52283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en-US" dirty="0" err="1" smtClean="0"/>
              <a:t>Refrences</a:t>
            </a:r>
            <a:r>
              <a:rPr lang="en-US" dirty="0" smtClean="0"/>
              <a:t>:</a:t>
            </a:r>
            <a:endParaRPr lang="fa-IR" dirty="0"/>
          </a:p>
        </p:txBody>
      </p:sp>
      <p:sp>
        <p:nvSpPr>
          <p:cNvPr id="3" name="Content Placeholder 2"/>
          <p:cNvSpPr>
            <a:spLocks noGrp="1"/>
          </p:cNvSpPr>
          <p:nvPr>
            <p:ph idx="1"/>
          </p:nvPr>
        </p:nvSpPr>
        <p:spPr/>
        <p:txBody>
          <a:bodyPr>
            <a:normAutofit/>
          </a:bodyPr>
          <a:lstStyle/>
          <a:p>
            <a:pPr marL="0" indent="0" algn="l">
              <a:buNone/>
            </a:pPr>
            <a:r>
              <a:rPr lang="en-US" sz="4000" dirty="0" err="1" smtClean="0"/>
              <a:t>RawskyE.Review</a:t>
            </a:r>
            <a:r>
              <a:rPr lang="en-US" sz="4000" dirty="0" smtClean="0"/>
              <a:t> of the literature on falls among</a:t>
            </a:r>
            <a:r>
              <a:rPr lang="fa-IR" sz="4000" dirty="0" smtClean="0"/>
              <a:t> </a:t>
            </a:r>
            <a:r>
              <a:rPr lang="en-US" sz="4000" dirty="0" smtClean="0"/>
              <a:t>the elderly. Journal of Nursing Scholarship.2007:30(1):47-52</a:t>
            </a:r>
            <a:endParaRPr lang="fa-IR" sz="4000" dirty="0"/>
          </a:p>
        </p:txBody>
      </p:sp>
    </p:spTree>
    <p:extLst>
      <p:ext uri="{BB962C8B-B14F-4D97-AF65-F5344CB8AC3E}">
        <p14:creationId xmlns:p14="http://schemas.microsoft.com/office/powerpoint/2010/main" val="12644144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fa-IR" b="1" dirty="0"/>
              <a:t>تعریف سقوط</a:t>
            </a:r>
            <a:endParaRPr lang="fa-IR" dirty="0"/>
          </a:p>
        </p:txBody>
      </p:sp>
      <p:sp>
        <p:nvSpPr>
          <p:cNvPr id="3" name="Content Placeholder 2"/>
          <p:cNvSpPr>
            <a:spLocks noGrp="1"/>
          </p:cNvSpPr>
          <p:nvPr>
            <p:ph idx="1"/>
          </p:nvPr>
        </p:nvSpPr>
        <p:spPr/>
        <p:txBody>
          <a:bodyPr/>
          <a:lstStyle/>
          <a:p>
            <a:pPr marL="0" indent="0">
              <a:buNone/>
            </a:pPr>
            <a:r>
              <a:rPr lang="fa-IR" dirty="0" smtClean="0">
                <a:cs typeface="B Nazanin" panose="00000400000000000000" pitchFamily="2" charset="-78"/>
              </a:rPr>
              <a:t>رویدادی که طی آن شخص ناخواسته با یا بدون از دست دادن هوشیاری وآسیب به حالت استراحت روی زمین یا کف ویا یک سطح پایین تر قرار میگیرد.</a:t>
            </a:r>
          </a:p>
          <a:p>
            <a:pPr marL="0" indent="0">
              <a:buNone/>
            </a:pPr>
            <a:endParaRPr lang="fa-IR" dirty="0" smtClean="0">
              <a:cs typeface="B Nazanin" panose="00000400000000000000" pitchFamily="2" charset="-78"/>
            </a:endParaRPr>
          </a:p>
          <a:p>
            <a:pPr>
              <a:buFont typeface="Wingdings" panose="05000000000000000000" pitchFamily="2" charset="2"/>
              <a:buChar char="v"/>
            </a:pPr>
            <a:r>
              <a:rPr lang="fa-IR" sz="1800" dirty="0">
                <a:cs typeface="B Nazanin" panose="00000400000000000000" pitchFamily="2" charset="-78"/>
              </a:rPr>
              <a:t>سقوط ممکن است از روی صندلی یا تخت، از روی سطح ناصاف، لغزنده ، مرطوب، در زمان حرکت، در زمان فعالیت های بازتوانی و غیره اتفاق بیافتد</a:t>
            </a:r>
          </a:p>
        </p:txBody>
      </p:sp>
    </p:spTree>
    <p:extLst>
      <p:ext uri="{BB962C8B-B14F-4D97-AF65-F5344CB8AC3E}">
        <p14:creationId xmlns:p14="http://schemas.microsoft.com/office/powerpoint/2010/main" val="2065421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1026" name="Picture 2" descr="C:\Documents and Settings\rasan nezhad\Desktop\New Folder\bimarl.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47328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smtClean="0">
                <a:solidFill>
                  <a:srgbClr val="7030A0"/>
                </a:solidFill>
                <a:cs typeface="B Nazanin" panose="00000400000000000000" pitchFamily="2" charset="-78"/>
              </a:rPr>
              <a:t>مخاطبین ما در مرحله اول:</a:t>
            </a:r>
          </a:p>
          <a:p>
            <a:pPr marL="0" indent="0">
              <a:buNone/>
            </a:pPr>
            <a:r>
              <a:rPr lang="fa-IR" dirty="0" smtClean="0">
                <a:cs typeface="B Nazanin" panose="00000400000000000000" pitchFamily="2" charset="-78"/>
              </a:rPr>
              <a:t>مدیر بیمارستان، مدیر پرستاری، سوپروایزر، </a:t>
            </a:r>
            <a:r>
              <a:rPr lang="fa-IR" smtClean="0">
                <a:cs typeface="B Nazanin" panose="00000400000000000000" pitchFamily="2" charset="-78"/>
              </a:rPr>
              <a:t>مسئول بهبود کیفیت </a:t>
            </a:r>
            <a:r>
              <a:rPr lang="fa-IR" dirty="0" smtClean="0">
                <a:cs typeface="B Nazanin" panose="00000400000000000000" pitchFamily="2" charset="-78"/>
              </a:rPr>
              <a:t>بیمارستان ، مسئول ایمنی بیمار</a:t>
            </a:r>
          </a:p>
          <a:p>
            <a:r>
              <a:rPr lang="fa-IR" dirty="0" smtClean="0">
                <a:solidFill>
                  <a:srgbClr val="7030A0"/>
                </a:solidFill>
                <a:cs typeface="B Nazanin" panose="00000400000000000000" pitchFamily="2" charset="-78"/>
              </a:rPr>
              <a:t>مخاطبین ما در مراحل بعدی:</a:t>
            </a:r>
          </a:p>
          <a:p>
            <a:pPr marL="0" indent="0">
              <a:buNone/>
            </a:pPr>
            <a:r>
              <a:rPr lang="fa-IR" dirty="0" smtClean="0">
                <a:cs typeface="B Nazanin" panose="00000400000000000000" pitchFamily="2" charset="-78"/>
              </a:rPr>
              <a:t>سرپرستاران، مسئولین واحد ها و کلیه کادر بالینی بیمارستان</a:t>
            </a:r>
            <a:endParaRPr lang="fa-IR" dirty="0">
              <a:cs typeface="B Nazanin" panose="00000400000000000000" pitchFamily="2" charset="-78"/>
            </a:endParaRPr>
          </a:p>
        </p:txBody>
      </p:sp>
    </p:spTree>
    <p:extLst>
      <p:ext uri="{BB962C8B-B14F-4D97-AF65-F5344CB8AC3E}">
        <p14:creationId xmlns:p14="http://schemas.microsoft.com/office/powerpoint/2010/main" val="6148079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r>
              <a:rPr lang="fa-IR" b="1" dirty="0" smtClean="0"/>
              <a:t>نقش مديران</a:t>
            </a:r>
            <a:endParaRPr lang="fa-IR" dirty="0"/>
          </a:p>
        </p:txBody>
      </p:sp>
      <p:sp>
        <p:nvSpPr>
          <p:cNvPr id="3" name="Content Placeholder 2"/>
          <p:cNvSpPr>
            <a:spLocks noGrp="1"/>
          </p:cNvSpPr>
          <p:nvPr>
            <p:ph idx="1"/>
          </p:nvPr>
        </p:nvSpPr>
        <p:spPr/>
        <p:txBody>
          <a:bodyPr>
            <a:normAutofit fontScale="77500" lnSpcReduction="20000"/>
          </a:bodyPr>
          <a:lstStyle/>
          <a:p>
            <a:pPr marL="0" indent="0" rtl="0">
              <a:buNone/>
            </a:pPr>
            <a:r>
              <a:rPr lang="en-US" dirty="0"/>
              <a:t> </a:t>
            </a:r>
            <a:br>
              <a:rPr lang="en-US" dirty="0"/>
            </a:br>
            <a:r>
              <a:rPr lang="fa-IR" dirty="0">
                <a:cs typeface="B Nazanin" panose="00000400000000000000" pitchFamily="2" charset="-78"/>
              </a:rPr>
              <a:t>مديران سطوح مختلف بيمارستان در قبال ارتقاي سلامت بيمار و پيشگيري از بروز سوانح ناشي از كمبودهاي ايمني محيط و آموزش ناكافي كادر باليني و غير باليني ، بيمار و همراه بيمار مسئول مي باشند و بايد در زمينه برنامه ريزي منابع اعم از مالي، نيروي انساني ،تجهيزات و . . . با توجه به سطح مسئوليت و اختيارات اقدام نمايند . اقدامات بايد با رويكرد تفكيكي گروههاي باليني بيماران تنظيم و به اجرا درآيد</a:t>
            </a:r>
            <a:r>
              <a:rPr lang="en-US" dirty="0">
                <a:cs typeface="B Nazanin" panose="00000400000000000000" pitchFamily="2" charset="-78"/>
              </a:rPr>
              <a:t> .</a:t>
            </a:r>
            <a:br>
              <a:rPr lang="en-US" dirty="0">
                <a:cs typeface="B Nazanin" panose="00000400000000000000" pitchFamily="2" charset="-78"/>
              </a:rPr>
            </a:br>
            <a:r>
              <a:rPr lang="fa-IR" dirty="0">
                <a:cs typeface="B Nazanin" panose="00000400000000000000" pitchFamily="2" charset="-78"/>
              </a:rPr>
              <a:t>مديريت ، مسئول توجه به مداخلات مورد نياز در رابطه با موارد زير مي باشد</a:t>
            </a:r>
            <a:r>
              <a:rPr lang="en-US" dirty="0">
                <a:cs typeface="B Nazanin" panose="00000400000000000000" pitchFamily="2" charset="-78"/>
              </a:rPr>
              <a:t> :  </a:t>
            </a:r>
            <a:r>
              <a:rPr lang="fa-IR" dirty="0">
                <a:cs typeface="B Nazanin" panose="00000400000000000000" pitchFamily="2" charset="-78"/>
              </a:rPr>
              <a:t>گزارشات سقوط</a:t>
            </a:r>
            <a:r>
              <a:rPr lang="en-US" dirty="0">
                <a:cs typeface="B Nazanin" panose="00000400000000000000" pitchFamily="2" charset="-78"/>
              </a:rPr>
              <a:t> </a:t>
            </a:r>
            <a:br>
              <a:rPr lang="en-US" dirty="0">
                <a:cs typeface="B Nazanin" panose="00000400000000000000" pitchFamily="2" charset="-78"/>
              </a:rPr>
            </a:br>
            <a:r>
              <a:rPr lang="en-US" dirty="0" smtClean="0">
                <a:cs typeface="B Nazanin" panose="00000400000000000000" pitchFamily="2" charset="-78"/>
              </a:rPr>
              <a:t>:</a:t>
            </a:r>
            <a:r>
              <a:rPr lang="en-US" dirty="0">
                <a:cs typeface="B Nazanin" panose="00000400000000000000" pitchFamily="2" charset="-78"/>
              </a:rPr>
              <a:t> </a:t>
            </a:r>
            <a:r>
              <a:rPr lang="fa-IR" dirty="0">
                <a:cs typeface="B Nazanin" panose="00000400000000000000" pitchFamily="2" charset="-78"/>
              </a:rPr>
              <a:t>ارزيابي هاي سقوط</a:t>
            </a:r>
            <a:r>
              <a:rPr lang="en-US" dirty="0">
                <a:cs typeface="B Nazanin" panose="00000400000000000000" pitchFamily="2" charset="-78"/>
              </a:rPr>
              <a:t> </a:t>
            </a:r>
            <a:br>
              <a:rPr lang="en-US" dirty="0">
                <a:cs typeface="B Nazanin" panose="00000400000000000000" pitchFamily="2" charset="-78"/>
              </a:rPr>
            </a:br>
            <a:r>
              <a:rPr lang="en-US" dirty="0" smtClean="0">
                <a:cs typeface="B Nazanin" panose="00000400000000000000" pitchFamily="2" charset="-78"/>
              </a:rPr>
              <a:t>:</a:t>
            </a:r>
            <a:r>
              <a:rPr lang="en-US" dirty="0">
                <a:cs typeface="B Nazanin" panose="00000400000000000000" pitchFamily="2" charset="-78"/>
              </a:rPr>
              <a:t> </a:t>
            </a:r>
            <a:r>
              <a:rPr lang="fa-IR" dirty="0">
                <a:cs typeface="B Nazanin" panose="00000400000000000000" pitchFamily="2" charset="-78"/>
              </a:rPr>
              <a:t>الگوبرداري از سقوط </a:t>
            </a:r>
            <a:r>
              <a:rPr lang="fa-IR" dirty="0" smtClean="0">
                <a:cs typeface="B Nazanin" panose="00000400000000000000" pitchFamily="2" charset="-78"/>
              </a:rPr>
              <a:t>)درس </a:t>
            </a:r>
            <a:r>
              <a:rPr lang="fa-IR" dirty="0">
                <a:cs typeface="B Nazanin" panose="00000400000000000000" pitchFamily="2" charset="-78"/>
              </a:rPr>
              <a:t>گيري از موارد اتفاق افتاده</a:t>
            </a:r>
            <a:r>
              <a:rPr lang="en-US" dirty="0">
                <a:cs typeface="B Nazanin" panose="00000400000000000000" pitchFamily="2" charset="-78"/>
              </a:rPr>
              <a:t>)</a:t>
            </a:r>
            <a:br>
              <a:rPr lang="en-US" dirty="0">
                <a:cs typeface="B Nazanin" panose="00000400000000000000" pitchFamily="2" charset="-78"/>
              </a:rPr>
            </a:br>
            <a:r>
              <a:rPr lang="en-US" dirty="0">
                <a:cs typeface="B Nazanin" panose="00000400000000000000" pitchFamily="2" charset="-78"/>
              </a:rPr>
              <a:t> </a:t>
            </a:r>
            <a:r>
              <a:rPr lang="fa-IR" dirty="0">
                <a:cs typeface="B Nazanin" panose="00000400000000000000" pitchFamily="2" charset="-78"/>
              </a:rPr>
              <a:t>ایجاد ارتباط بین کادر بالینی اعم از پزشک و</a:t>
            </a:r>
            <a:r>
              <a:rPr lang="en-US" dirty="0">
                <a:cs typeface="B Nazanin" panose="00000400000000000000" pitchFamily="2" charset="-78"/>
              </a:rPr>
              <a:t>  </a:t>
            </a:r>
            <a:br>
              <a:rPr lang="en-US" dirty="0">
                <a:cs typeface="B Nazanin" panose="00000400000000000000" pitchFamily="2" charset="-78"/>
              </a:rPr>
            </a:br>
            <a:r>
              <a:rPr lang="en-US" dirty="0" smtClean="0">
                <a:cs typeface="B Nazanin" panose="00000400000000000000" pitchFamily="2" charset="-78"/>
              </a:rPr>
              <a:t>:</a:t>
            </a:r>
            <a:r>
              <a:rPr lang="fa-IR" dirty="0" smtClean="0">
                <a:cs typeface="B Nazanin" panose="00000400000000000000" pitchFamily="2" charset="-78"/>
              </a:rPr>
              <a:t>اجراي </a:t>
            </a:r>
            <a:r>
              <a:rPr lang="fa-IR" dirty="0">
                <a:cs typeface="B Nazanin" panose="00000400000000000000" pitchFamily="2" charset="-78"/>
              </a:rPr>
              <a:t>غربالگري سقوط بيماران و اجراي برنامه هاي مديريت </a:t>
            </a:r>
            <a:r>
              <a:rPr lang="fa-IR" dirty="0" smtClean="0">
                <a:cs typeface="B Nazanin" panose="00000400000000000000" pitchFamily="2" charset="-78"/>
              </a:rPr>
              <a:t>سقوط</a:t>
            </a:r>
            <a:r>
              <a:rPr lang="en-US" dirty="0">
                <a:cs typeface="B Nazanin" panose="00000400000000000000" pitchFamily="2" charset="-78"/>
              </a:rPr>
              <a:t/>
            </a:r>
            <a:br>
              <a:rPr lang="en-US" dirty="0">
                <a:cs typeface="B Nazanin" panose="00000400000000000000" pitchFamily="2" charset="-78"/>
              </a:rPr>
            </a:br>
            <a:r>
              <a:rPr lang="fa-IR" dirty="0" smtClean="0">
                <a:cs typeface="B Nazanin" panose="00000400000000000000" pitchFamily="2" charset="-78"/>
              </a:rPr>
              <a:t>تعيين </a:t>
            </a:r>
            <a:r>
              <a:rPr lang="fa-IR" dirty="0">
                <a:cs typeface="B Nazanin" panose="00000400000000000000" pitchFamily="2" charset="-78"/>
              </a:rPr>
              <a:t>و اجراي خط مشي و رويه هاي پيشگيري از سقوط بيماربه عنوان يكي از اولويت هاي </a:t>
            </a:r>
            <a:r>
              <a:rPr lang="fa-IR" dirty="0" smtClean="0">
                <a:cs typeface="B Nazanin" panose="00000400000000000000" pitchFamily="2" charset="-78"/>
              </a:rPr>
              <a:t>بيمارستان:</a:t>
            </a:r>
            <a:endParaRPr lang="en-US" dirty="0">
              <a:cs typeface="B Nazanin" panose="00000400000000000000" pitchFamily="2" charset="-78"/>
            </a:endParaRPr>
          </a:p>
        </p:txBody>
      </p:sp>
    </p:spTree>
    <p:extLst>
      <p:ext uri="{BB962C8B-B14F-4D97-AF65-F5344CB8AC3E}">
        <p14:creationId xmlns:p14="http://schemas.microsoft.com/office/powerpoint/2010/main" val="347115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style>
          <a:lnRef idx="1">
            <a:schemeClr val="accent4"/>
          </a:lnRef>
          <a:fillRef idx="3">
            <a:schemeClr val="accent4"/>
          </a:fillRef>
          <a:effectRef idx="2">
            <a:schemeClr val="accent4"/>
          </a:effectRef>
          <a:fontRef idx="minor">
            <a:schemeClr val="lt1"/>
          </a:fontRef>
        </p:style>
        <p:txBody>
          <a:bodyPr>
            <a:normAutofit fontScale="90000"/>
          </a:bodyPr>
          <a:lstStyle/>
          <a:p>
            <a:r>
              <a:rPr lang="fa-IR" b="1" dirty="0" smtClean="0">
                <a:cs typeface="B Nazanin" panose="00000400000000000000" pitchFamily="2" charset="-78"/>
              </a:rPr>
              <a:t/>
            </a:r>
            <a:br>
              <a:rPr lang="fa-IR" b="1" dirty="0" smtClean="0">
                <a:cs typeface="B Nazanin" panose="00000400000000000000" pitchFamily="2" charset="-78"/>
              </a:rPr>
            </a:br>
            <a:r>
              <a:rPr lang="fa-IR" b="1" dirty="0" smtClean="0">
                <a:cs typeface="B Nazanin" panose="00000400000000000000" pitchFamily="2" charset="-78"/>
              </a:rPr>
              <a:t>اهداف</a:t>
            </a:r>
            <a:r>
              <a:rPr lang="en-US" b="1" dirty="0">
                <a:cs typeface="B Nazanin" panose="00000400000000000000" pitchFamily="2" charset="-78"/>
              </a:rPr>
              <a:t/>
            </a:r>
            <a:br>
              <a:rPr lang="en-US" b="1" dirty="0">
                <a:cs typeface="B Nazanin" panose="00000400000000000000" pitchFamily="2" charset="-78"/>
              </a:rPr>
            </a:br>
            <a:endParaRPr lang="fa-IR" dirty="0"/>
          </a:p>
        </p:txBody>
      </p:sp>
      <p:sp>
        <p:nvSpPr>
          <p:cNvPr id="3" name="Content Placeholder 2"/>
          <p:cNvSpPr>
            <a:spLocks noGrp="1"/>
          </p:cNvSpPr>
          <p:nvPr>
            <p:ph idx="1"/>
          </p:nvPr>
        </p:nvSpPr>
        <p:spPr/>
        <p:txBody>
          <a:bodyPr>
            <a:normAutofit lnSpcReduction="10000"/>
          </a:bodyPr>
          <a:lstStyle/>
          <a:p>
            <a:pPr marL="0" indent="0" rtl="0">
              <a:buNone/>
            </a:pPr>
            <a:r>
              <a:rPr lang="fa-IR" b="1" dirty="0" smtClean="0">
                <a:cs typeface="B Nazanin" panose="00000400000000000000" pitchFamily="2" charset="-78"/>
              </a:rPr>
              <a:t>هدف </a:t>
            </a:r>
            <a:r>
              <a:rPr lang="fa-IR" b="1" dirty="0">
                <a:cs typeface="B Nazanin" panose="00000400000000000000" pitchFamily="2" charset="-78"/>
              </a:rPr>
              <a:t>کلی</a:t>
            </a:r>
            <a:r>
              <a:rPr lang="en-US" dirty="0">
                <a:cs typeface="B Nazanin" panose="00000400000000000000" pitchFamily="2" charset="-78"/>
              </a:rPr>
              <a:t/>
            </a:r>
            <a:br>
              <a:rPr lang="en-US" dirty="0">
                <a:cs typeface="B Nazanin" panose="00000400000000000000" pitchFamily="2" charset="-78"/>
              </a:rPr>
            </a:br>
            <a:r>
              <a:rPr lang="fa-IR" dirty="0" smtClean="0">
                <a:cs typeface="B Nazanin" panose="00000400000000000000" pitchFamily="2" charset="-78"/>
              </a:rPr>
              <a:t>افزايش </a:t>
            </a:r>
            <a:r>
              <a:rPr lang="fa-IR" dirty="0">
                <a:cs typeface="B Nazanin" panose="00000400000000000000" pitchFamily="2" charset="-78"/>
              </a:rPr>
              <a:t>ايمني بيمار بستري در بيمارستان</a:t>
            </a:r>
            <a:r>
              <a:rPr lang="en-US" dirty="0">
                <a:cs typeface="B Nazanin" panose="00000400000000000000" pitchFamily="2" charset="-78"/>
              </a:rPr>
              <a:t/>
            </a:r>
            <a:br>
              <a:rPr lang="en-US" dirty="0">
                <a:cs typeface="B Nazanin" panose="00000400000000000000" pitchFamily="2" charset="-78"/>
              </a:rPr>
            </a:br>
            <a:r>
              <a:rPr lang="fa-IR" dirty="0" smtClean="0">
                <a:cs typeface="B Nazanin" panose="00000400000000000000" pitchFamily="2" charset="-78"/>
              </a:rPr>
              <a:t>افزايش </a:t>
            </a:r>
            <a:r>
              <a:rPr lang="fa-IR" dirty="0">
                <a:cs typeface="B Nazanin" panose="00000400000000000000" pitchFamily="2" charset="-78"/>
              </a:rPr>
              <a:t>رضايتمندي بيماران</a:t>
            </a:r>
            <a:endParaRPr lang="en-US" dirty="0">
              <a:cs typeface="B Nazanin" panose="00000400000000000000" pitchFamily="2" charset="-78"/>
            </a:endParaRPr>
          </a:p>
          <a:p>
            <a:pPr marL="0" indent="0" rtl="0">
              <a:buNone/>
            </a:pPr>
            <a:r>
              <a:rPr lang="fa-IR" b="1" dirty="0">
                <a:cs typeface="B Nazanin" panose="00000400000000000000" pitchFamily="2" charset="-78"/>
              </a:rPr>
              <a:t>اهداف جزیی</a:t>
            </a:r>
            <a:r>
              <a:rPr lang="en-US" b="1" dirty="0">
                <a:cs typeface="B Nazanin" panose="00000400000000000000" pitchFamily="2" charset="-78"/>
              </a:rPr>
              <a:t/>
            </a:r>
            <a:br>
              <a:rPr lang="en-US" b="1" dirty="0">
                <a:cs typeface="B Nazanin" panose="00000400000000000000" pitchFamily="2" charset="-78"/>
              </a:rPr>
            </a:br>
            <a:r>
              <a:rPr lang="fa-IR" dirty="0" smtClean="0">
                <a:cs typeface="B Nazanin" panose="00000400000000000000" pitchFamily="2" charset="-78"/>
              </a:rPr>
              <a:t>کاهش </a:t>
            </a:r>
            <a:r>
              <a:rPr lang="fa-IR" dirty="0">
                <a:cs typeface="B Nazanin" panose="00000400000000000000" pitchFamily="2" charset="-78"/>
              </a:rPr>
              <a:t>تعداد موارد سقوط بیمار بستری در بیمارستان</a:t>
            </a:r>
            <a:r>
              <a:rPr lang="en-US" dirty="0">
                <a:cs typeface="B Nazanin" panose="00000400000000000000" pitchFamily="2" charset="-78"/>
              </a:rPr>
              <a:t/>
            </a:r>
            <a:br>
              <a:rPr lang="en-US" dirty="0">
                <a:cs typeface="B Nazanin" panose="00000400000000000000" pitchFamily="2" charset="-78"/>
              </a:rPr>
            </a:br>
            <a:r>
              <a:rPr lang="fa-IR" dirty="0" smtClean="0">
                <a:cs typeface="B Nazanin" panose="00000400000000000000" pitchFamily="2" charset="-78"/>
              </a:rPr>
              <a:t>کاهش </a:t>
            </a:r>
            <a:r>
              <a:rPr lang="fa-IR" dirty="0">
                <a:cs typeface="B Nazanin" panose="00000400000000000000" pitchFamily="2" charset="-78"/>
              </a:rPr>
              <a:t>آسیب و جراحت ناشی از سقوط بیمار بستری در بیمارستان</a:t>
            </a:r>
            <a:r>
              <a:rPr lang="en-US" dirty="0">
                <a:cs typeface="B Nazanin" panose="00000400000000000000" pitchFamily="2" charset="-78"/>
              </a:rPr>
              <a:t/>
            </a:r>
            <a:br>
              <a:rPr lang="en-US" dirty="0">
                <a:cs typeface="B Nazanin" panose="00000400000000000000" pitchFamily="2" charset="-78"/>
              </a:rPr>
            </a:br>
            <a:r>
              <a:rPr lang="fa-IR" dirty="0" smtClean="0">
                <a:cs typeface="B Nazanin" panose="00000400000000000000" pitchFamily="2" charset="-78"/>
              </a:rPr>
              <a:t>افزايش </a:t>
            </a:r>
            <a:r>
              <a:rPr lang="fa-IR" dirty="0">
                <a:cs typeface="B Nazanin" panose="00000400000000000000" pitchFamily="2" charset="-78"/>
              </a:rPr>
              <a:t>كيفيت مراقبت آسيب و جراحات </a:t>
            </a:r>
            <a:r>
              <a:rPr lang="fa-IR" dirty="0" smtClean="0">
                <a:cs typeface="B Nazanin" panose="00000400000000000000" pitchFamily="2" charset="-78"/>
              </a:rPr>
              <a:t>ناشي </a:t>
            </a:r>
            <a:r>
              <a:rPr lang="fa-IR" dirty="0">
                <a:cs typeface="B Nazanin" panose="00000400000000000000" pitchFamily="2" charset="-78"/>
              </a:rPr>
              <a:t>از سقوط بیمار </a:t>
            </a:r>
            <a:r>
              <a:rPr lang="fa-IR" dirty="0"/>
              <a:t>بستری در بیمارستان</a:t>
            </a:r>
            <a:endParaRPr lang="en-US" dirty="0"/>
          </a:p>
        </p:txBody>
      </p:sp>
    </p:spTree>
    <p:extLst>
      <p:ext uri="{BB962C8B-B14F-4D97-AF65-F5344CB8AC3E}">
        <p14:creationId xmlns:p14="http://schemas.microsoft.com/office/powerpoint/2010/main" val="631502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60648"/>
            <a:ext cx="8229600" cy="1143000"/>
          </a:xfrm>
        </p:spPr>
        <p:style>
          <a:lnRef idx="1">
            <a:schemeClr val="accent5"/>
          </a:lnRef>
          <a:fillRef idx="2">
            <a:schemeClr val="accent5"/>
          </a:fillRef>
          <a:effectRef idx="1">
            <a:schemeClr val="accent5"/>
          </a:effectRef>
          <a:fontRef idx="minor">
            <a:schemeClr val="dk1"/>
          </a:fontRef>
        </p:style>
        <p:txBody>
          <a:bodyPr>
            <a:normAutofit fontScale="90000"/>
          </a:bodyPr>
          <a:lstStyle/>
          <a:p>
            <a:r>
              <a:rPr lang="en-US" dirty="0"/>
              <a:t/>
            </a:r>
            <a:br>
              <a:rPr lang="en-US" dirty="0"/>
            </a:br>
            <a:r>
              <a:rPr lang="fa-IR" sz="3600" b="1" dirty="0">
                <a:cs typeface="B Nazanin" panose="00000400000000000000" pitchFamily="2" charset="-78"/>
              </a:rPr>
              <a:t>مداخلات بیمارستانی جهت کاهش سقوط در بیمارستان</a:t>
            </a:r>
            <a:endParaRPr lang="fa-IR" sz="3600" dirty="0">
              <a:cs typeface="B Nazanin" panose="00000400000000000000" pitchFamily="2" charset="-78"/>
            </a:endParaRPr>
          </a:p>
        </p:txBody>
      </p:sp>
      <p:sp>
        <p:nvSpPr>
          <p:cNvPr id="3" name="Content Placeholder 2"/>
          <p:cNvSpPr>
            <a:spLocks noGrp="1"/>
          </p:cNvSpPr>
          <p:nvPr>
            <p:ph idx="1"/>
          </p:nvPr>
        </p:nvSpPr>
        <p:spPr/>
        <p:txBody>
          <a:bodyPr>
            <a:normAutofit fontScale="55000" lnSpcReduction="20000"/>
          </a:bodyPr>
          <a:lstStyle/>
          <a:p>
            <a:pPr>
              <a:buNone/>
            </a:pPr>
            <a:r>
              <a:rPr lang="fa-IR" b="1" dirty="0">
                <a:cs typeface="B Nazanin" panose="00000400000000000000" pitchFamily="2" charset="-78"/>
              </a:rPr>
              <a:t>الف – راهبردهاي شناسايي ، حذف و كنترل عوامل خطر </a:t>
            </a:r>
            <a:r>
              <a:rPr lang="fa-IR" b="1" dirty="0" smtClean="0">
                <a:cs typeface="B Nazanin" panose="00000400000000000000" pitchFamily="2" charset="-78"/>
              </a:rPr>
              <a:t>نظير</a:t>
            </a:r>
          </a:p>
          <a:p>
            <a:pPr>
              <a:buNone/>
            </a:pPr>
            <a:r>
              <a:rPr lang="fa-IR" dirty="0" smtClean="0">
                <a:cs typeface="B Nazanin" panose="00000400000000000000" pitchFamily="2" charset="-78"/>
              </a:rPr>
              <a:t>الف - 1  شناخت نقشه مسير باليني بیماران </a:t>
            </a:r>
          </a:p>
          <a:p>
            <a:pPr>
              <a:buNone/>
            </a:pPr>
            <a:r>
              <a:rPr lang="fa-IR" dirty="0" smtClean="0">
                <a:cs typeface="B Nazanin" panose="00000400000000000000" pitchFamily="2" charset="-78"/>
              </a:rPr>
              <a:t>الف – 2  ارزيابي موقعيت هاي خطرناك و ایمن سازی موقعیت ها</a:t>
            </a:r>
          </a:p>
          <a:p>
            <a:pPr>
              <a:buNone/>
            </a:pPr>
            <a:r>
              <a:rPr lang="fa-IR" dirty="0" smtClean="0">
                <a:cs typeface="B Nazanin" panose="00000400000000000000" pitchFamily="2" charset="-78"/>
              </a:rPr>
              <a:t>الف – 3  شناخت بيماران در معرض خطر سقوط و اجراي مداخلات مخصوص براي بيماران در معرض خطر </a:t>
            </a:r>
          </a:p>
          <a:p>
            <a:pPr>
              <a:buNone/>
            </a:pPr>
            <a:r>
              <a:rPr lang="fa-IR" dirty="0" smtClean="0">
                <a:cs typeface="B Nazanin" panose="00000400000000000000" pitchFamily="2" charset="-78"/>
              </a:rPr>
              <a:t>الف  -4  تعیین نقش پرسنل و آموزش برنامه کاهش موارد سقوط به پرسنل </a:t>
            </a:r>
          </a:p>
          <a:p>
            <a:pPr>
              <a:buNone/>
            </a:pPr>
            <a:r>
              <a:rPr lang="fa-IR" dirty="0" smtClean="0">
                <a:cs typeface="B Nazanin" panose="00000400000000000000" pitchFamily="2" charset="-78"/>
              </a:rPr>
              <a:t>الف – 5  افزايش آگاهي بيمار و خانواده به منظور کاهش موارد سقوط</a:t>
            </a:r>
          </a:p>
          <a:p>
            <a:pPr>
              <a:buNone/>
            </a:pPr>
            <a:endParaRPr lang="fa-IR" b="1" dirty="0" smtClean="0">
              <a:cs typeface="B Nazanin" panose="00000400000000000000" pitchFamily="2" charset="-78"/>
            </a:endParaRPr>
          </a:p>
          <a:p>
            <a:pPr>
              <a:buNone/>
            </a:pPr>
            <a:r>
              <a:rPr lang="fa-IR" b="1" dirty="0">
                <a:cs typeface="B Nazanin" panose="00000400000000000000" pitchFamily="2" charset="-78"/>
              </a:rPr>
              <a:t>ب- راهبردهاي پيشگيري از آسيب حين سقوط و اجراي مداخلات براي كاهش شدت جراحت ناشي از سقوط بيمار بستري در بيمارستان</a:t>
            </a:r>
            <a:r>
              <a:rPr lang="en-US" b="1" dirty="0">
                <a:cs typeface="B Nazanin" panose="00000400000000000000" pitchFamily="2" charset="-78"/>
              </a:rPr>
              <a:t> </a:t>
            </a:r>
            <a:endParaRPr lang="fa-IR" b="1" dirty="0" smtClean="0">
              <a:cs typeface="B Nazanin" panose="00000400000000000000" pitchFamily="2" charset="-78"/>
            </a:endParaRPr>
          </a:p>
          <a:p>
            <a:pPr>
              <a:buNone/>
            </a:pPr>
            <a:r>
              <a:rPr lang="fa-IR" b="1" dirty="0">
                <a:cs typeface="B Nazanin" panose="00000400000000000000" pitchFamily="2" charset="-78"/>
              </a:rPr>
              <a:t>ج- راهبردهاي مراقبت به هنگام و كارآمد از آسيب </a:t>
            </a:r>
            <a:r>
              <a:rPr lang="fa-IR" b="1" dirty="0" smtClean="0">
                <a:cs typeface="B Nazanin" panose="00000400000000000000" pitchFamily="2" charset="-78"/>
              </a:rPr>
              <a:t>ديدگان</a:t>
            </a:r>
          </a:p>
          <a:p>
            <a:pPr>
              <a:buNone/>
            </a:pPr>
            <a:r>
              <a:rPr lang="fa-IR" b="1" dirty="0">
                <a:cs typeface="B Nazanin" panose="00000400000000000000" pitchFamily="2" charset="-78"/>
              </a:rPr>
              <a:t>د- راهبردهاي شناسايي، ثبت و تحليل موارد سقوط بيمار بستري در بيمارستان(نظام مراقبت)شامل</a:t>
            </a:r>
            <a:r>
              <a:rPr lang="en-US" b="1" dirty="0">
                <a:cs typeface="B Nazanin" panose="00000400000000000000" pitchFamily="2" charset="-78"/>
              </a:rPr>
              <a:t>:</a:t>
            </a:r>
            <a:r>
              <a:rPr lang="en-US" dirty="0">
                <a:cs typeface="B Nazanin" panose="00000400000000000000" pitchFamily="2" charset="-78"/>
              </a:rPr>
              <a:t/>
            </a:r>
            <a:br>
              <a:rPr lang="en-US" dirty="0">
                <a:cs typeface="B Nazanin" panose="00000400000000000000" pitchFamily="2" charset="-78"/>
              </a:rPr>
            </a:br>
            <a:r>
              <a:rPr lang="fa-IR" dirty="0">
                <a:cs typeface="B Nazanin" panose="00000400000000000000" pitchFamily="2" charset="-78"/>
              </a:rPr>
              <a:t>د -1   مانيتورينگ و ثبت تمامی موارد سقوط</a:t>
            </a:r>
            <a:r>
              <a:rPr lang="en-US" dirty="0">
                <a:cs typeface="B Nazanin" panose="00000400000000000000" pitchFamily="2" charset="-78"/>
              </a:rPr>
              <a:t> </a:t>
            </a:r>
            <a:br>
              <a:rPr lang="en-US" dirty="0">
                <a:cs typeface="B Nazanin" panose="00000400000000000000" pitchFamily="2" charset="-78"/>
              </a:rPr>
            </a:br>
            <a:r>
              <a:rPr lang="fa-IR" dirty="0">
                <a:cs typeface="B Nazanin" panose="00000400000000000000" pitchFamily="2" charset="-78"/>
              </a:rPr>
              <a:t>د - 2  بررسی تمامی موارد وقایع ناگوار ناشی از سقوط و تحلیل ریشه ای آنها</a:t>
            </a:r>
            <a:endParaRPr lang="fa-IR" dirty="0" smtClean="0">
              <a:cs typeface="B Nazanin" panose="00000400000000000000" pitchFamily="2" charset="-78"/>
            </a:endParaRPr>
          </a:p>
          <a:p>
            <a:pPr>
              <a:buNone/>
            </a:pPr>
            <a:r>
              <a:rPr lang="fa-IR" b="1" dirty="0">
                <a:cs typeface="B Nazanin" panose="00000400000000000000" pitchFamily="2" charset="-78"/>
              </a:rPr>
              <a:t>ه- مميزي</a:t>
            </a:r>
          </a:p>
        </p:txBody>
      </p:sp>
    </p:spTree>
    <p:extLst>
      <p:ext uri="{BB962C8B-B14F-4D97-AF65-F5344CB8AC3E}">
        <p14:creationId xmlns:p14="http://schemas.microsoft.com/office/powerpoint/2010/main" val="1842625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360</TotalTime>
  <Words>2121</Words>
  <Application>Microsoft Office PowerPoint</Application>
  <PresentationFormat>On-screen Show (4:3)</PresentationFormat>
  <Paragraphs>199</Paragraphs>
  <Slides>31</Slides>
  <Notes>0</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PowerPoint Presentation</vt:lpstr>
      <vt:lpstr>PowerPoint Presentation</vt:lpstr>
      <vt:lpstr>ايمني وكنترل بيمار در سقوط از تخت بستري</vt:lpstr>
      <vt:lpstr>تعریف سقوط</vt:lpstr>
      <vt:lpstr>PowerPoint Presentation</vt:lpstr>
      <vt:lpstr>PowerPoint Presentation</vt:lpstr>
      <vt:lpstr>نقش مديران</vt:lpstr>
      <vt:lpstr> اهداف </vt:lpstr>
      <vt:lpstr> مداخلات بیمارستانی جهت کاهش سقوط در بیمارستان</vt:lpstr>
      <vt:lpstr>الف - 1  شناخت نقشه مسير باليني بیماران </vt:lpstr>
      <vt:lpstr>الف – 2  ارزيابي و شناسایی موقعيت هاي خطرناك و ایمن سازی موقعیت ها  عوامل زیادی می توانند احتمال خطر سقوط را افزایش دهند که در برنامه ریزی ها باید ضمن شناسايي به آن ها توجه شود و عبارتند از:</vt:lpstr>
      <vt:lpstr>الف – 3  شناخت بيماران در معرض خطر سقوط و اجراي مداخلات مخصوص براي بيماران در معرض خطر سقوط شیوه غربالگري بیمار بستری در بیمارستان به شرح موارد زیر مشخص شود </vt:lpstr>
      <vt:lpstr>داروهای مختلفی وجود دارند که به صورت بالقوه سبب سقوط می شوند كه رايج ترين آنها عبارتند از :</vt:lpstr>
      <vt:lpstr>راهبردهاي پيشنهادي مرتبط با بيمار ، به منظور كاهش عوامل زمينه ساز خطر سقوط بيماران بخصوص بيماران پرخطر بستري به اين شرح مي باشند: </vt:lpstr>
      <vt:lpstr>مداخلات (فيزيكي)  </vt:lpstr>
      <vt:lpstr>مداخلات (فيزيكي)</vt:lpstr>
      <vt:lpstr>PowerPoint Presentation</vt:lpstr>
      <vt:lpstr>الف  -4  تعیین نقش پرسنل  در  برنامه کاهش سقوط بيمار بستري در بيمارستان  </vt:lpstr>
      <vt:lpstr>الف – 5  افزايش آگاهي بيمار و خانواده به منظور کاهش موارد سقوط آموزش بیمار و همراه بیمار به منظورکاهش موارد سقوط بیمار بستری در بیمارستان به شرح موارد زیر مي باشد : </vt:lpstr>
      <vt:lpstr>PowerPoint Presentation</vt:lpstr>
      <vt:lpstr>مداخلات (محيطي)  </vt:lpstr>
      <vt:lpstr>ج- راهبردهاي مراقبت به هنگام و كارآمداز آسيب ديدگان </vt:lpstr>
      <vt:lpstr> فعاليت هاي ضروري </vt:lpstr>
      <vt:lpstr>اقدامات بعد از سقوط از تخت : </vt:lpstr>
      <vt:lpstr>PowerPoint Presentation</vt:lpstr>
      <vt:lpstr>PowerPoint Presentation</vt:lpstr>
      <vt:lpstr>ه- مميزي </vt:lpstr>
      <vt:lpstr>شاخص های بیماران در معرض سقوط : </vt:lpstr>
      <vt:lpstr>پنجمین شاخص ملی پرستاری</vt:lpstr>
      <vt:lpstr>PowerPoint Presentation</vt:lpstr>
      <vt:lpstr>Refrences: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rasan nezhad</dc:creator>
  <cp:lastModifiedBy>rasan nezhad</cp:lastModifiedBy>
  <cp:revision>163</cp:revision>
  <dcterms:created xsi:type="dcterms:W3CDTF">2017-07-01T04:43:07Z</dcterms:created>
  <dcterms:modified xsi:type="dcterms:W3CDTF">2017-07-08T03:28:32Z</dcterms:modified>
</cp:coreProperties>
</file>